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6" r:id="rId4"/>
    <p:sldMasterId id="2147483866" r:id="rId5"/>
  </p:sldMasterIdLst>
  <p:notesMasterIdLst>
    <p:notesMasterId r:id="rId22"/>
  </p:notesMasterIdLst>
  <p:handoutMasterIdLst>
    <p:handoutMasterId r:id="rId23"/>
  </p:handoutMasterIdLst>
  <p:sldIdLst>
    <p:sldId id="260" r:id="rId6"/>
    <p:sldId id="348" r:id="rId7"/>
    <p:sldId id="361" r:id="rId8"/>
    <p:sldId id="374" r:id="rId9"/>
    <p:sldId id="366" r:id="rId10"/>
    <p:sldId id="1154" r:id="rId11"/>
    <p:sldId id="367" r:id="rId12"/>
    <p:sldId id="368" r:id="rId13"/>
    <p:sldId id="1156" r:id="rId14"/>
    <p:sldId id="370" r:id="rId15"/>
    <p:sldId id="1153" r:id="rId16"/>
    <p:sldId id="371" r:id="rId17"/>
    <p:sldId id="372" r:id="rId18"/>
    <p:sldId id="378" r:id="rId19"/>
    <p:sldId id="1158" r:id="rId20"/>
    <p:sldId id="1157" r:id="rId21"/>
  </p:sldIdLst>
  <p:sldSz cx="9144000" cy="5143500" type="screen16x9"/>
  <p:notesSz cx="6742113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02B2D58-50A2-437C-9D3E-068956BE114E}">
          <p14:sldIdLst>
            <p14:sldId id="260"/>
            <p14:sldId id="348"/>
            <p14:sldId id="361"/>
            <p14:sldId id="374"/>
            <p14:sldId id="366"/>
            <p14:sldId id="1154"/>
            <p14:sldId id="367"/>
            <p14:sldId id="368"/>
            <p14:sldId id="1156"/>
            <p14:sldId id="370"/>
            <p14:sldId id="1153"/>
            <p14:sldId id="371"/>
            <p14:sldId id="372"/>
            <p14:sldId id="378"/>
            <p14:sldId id="1158"/>
          </p14:sldIdLst>
        </p14:section>
        <p14:section name="Section 1" id="{590D57CB-7062-4556-9482-77BA1A330431}">
          <p14:sldIdLst>
            <p14:sldId id="1157"/>
          </p14:sldIdLst>
        </p14:section>
        <p14:section name="End" id="{9BFE455D-CAC8-4794-A658-DD4097F1953F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78">
          <p15:clr>
            <a:srgbClr val="A4A3A4"/>
          </p15:clr>
        </p15:guide>
        <p15:guide id="3" orient="horz" pos="2963">
          <p15:clr>
            <a:srgbClr val="A4A3A4"/>
          </p15:clr>
        </p15:guide>
        <p15:guide id="4" orient="horz" pos="598">
          <p15:clr>
            <a:srgbClr val="A4A3A4"/>
          </p15:clr>
        </p15:guide>
        <p15:guide id="5" orient="horz" pos="161">
          <p15:clr>
            <a:srgbClr val="A4A3A4"/>
          </p15:clr>
        </p15:guide>
        <p15:guide id="6" orient="horz" pos="2859">
          <p15:clr>
            <a:srgbClr val="A4A3A4"/>
          </p15:clr>
        </p15:guide>
        <p15:guide id="7" pos="2880">
          <p15:clr>
            <a:srgbClr val="A4A3A4"/>
          </p15:clr>
        </p15:guide>
        <p15:guide id="8" pos="359">
          <p15:clr>
            <a:srgbClr val="A4A3A4"/>
          </p15:clr>
        </p15:guide>
        <p15:guide id="9" pos="5403">
          <p15:clr>
            <a:srgbClr val="A4A3A4"/>
          </p15:clr>
        </p15:guide>
        <p15:guide id="10" pos="3845">
          <p15:clr>
            <a:srgbClr val="A4A3A4"/>
          </p15:clr>
        </p15:guide>
        <p15:guide id="11" pos="1796">
          <p15:clr>
            <a:srgbClr val="A4A3A4"/>
          </p15:clr>
        </p15:guide>
        <p15:guide id="12" pos="5499">
          <p15:clr>
            <a:srgbClr val="A4A3A4"/>
          </p15:clr>
        </p15:guide>
        <p15:guide id="13" pos="263">
          <p15:clr>
            <a:srgbClr val="A4A3A4"/>
          </p15:clr>
        </p15:guide>
        <p15:guide id="14" pos="3607">
          <p15:clr>
            <a:srgbClr val="A4A3A4"/>
          </p15:clr>
        </p15:guide>
        <p15:guide id="15" pos="2644">
          <p15:clr>
            <a:srgbClr val="A4A3A4"/>
          </p15:clr>
        </p15:guide>
        <p15:guide id="16" orient="horz" pos="1252">
          <p15:clr>
            <a:srgbClr val="A4A3A4"/>
          </p15:clr>
        </p15:guide>
        <p15:guide id="17" orient="horz" pos="641">
          <p15:clr>
            <a:srgbClr val="A4A3A4"/>
          </p15:clr>
        </p15:guide>
        <p15:guide id="18" orient="horz" pos="894">
          <p15:clr>
            <a:srgbClr val="A4A3A4"/>
          </p15:clr>
        </p15:guide>
        <p15:guide id="19" orient="horz">
          <p15:clr>
            <a:srgbClr val="A4A3A4"/>
          </p15:clr>
        </p15:guide>
        <p15:guide id="20" pos="3602">
          <p15:clr>
            <a:srgbClr val="A4A3A4"/>
          </p15:clr>
        </p15:guide>
        <p15:guide id="21" pos="2532">
          <p15:clr>
            <a:srgbClr val="A4A3A4"/>
          </p15:clr>
        </p15:guide>
        <p15:guide id="22" orient="horz" pos="2663">
          <p15:clr>
            <a:srgbClr val="A4A3A4"/>
          </p15:clr>
        </p15:guide>
        <p15:guide id="23" orient="horz" pos="22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2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l, Jan van der" initials="SJvd" lastIdx="13" clrIdx="0">
    <p:extLst>
      <p:ext uri="{19B8F6BF-5375-455C-9EA6-DF929625EA0E}">
        <p15:presenceInfo xmlns:p15="http://schemas.microsoft.com/office/powerpoint/2012/main" userId="S::jan.van-der-stel@tatasteeleurope.com::372a25b4-22f7-478a-a707-69792f348e8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D7EDB"/>
    <a:srgbClr val="BEB9A6"/>
    <a:srgbClr val="E5E3DB"/>
    <a:srgbClr val="D8D5CA"/>
    <a:srgbClr val="EBEAE4"/>
    <a:srgbClr val="E0E0E0"/>
    <a:srgbClr val="999999"/>
    <a:srgbClr val="D6D6D6"/>
    <a:srgbClr val="C4D8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89" autoAdjust="0"/>
    <p:restoredTop sz="85052" autoAdjust="0"/>
  </p:normalViewPr>
  <p:slideViewPr>
    <p:cSldViewPr snapToGrid="0" showGuides="1">
      <p:cViewPr varScale="1">
        <p:scale>
          <a:sx n="150" d="100"/>
          <a:sy n="150" d="100"/>
        </p:scale>
        <p:origin x="372" y="126"/>
      </p:cViewPr>
      <p:guideLst>
        <p:guide orient="horz" pos="1620"/>
        <p:guide orient="horz" pos="278"/>
        <p:guide orient="horz" pos="2963"/>
        <p:guide orient="horz" pos="598"/>
        <p:guide orient="horz" pos="161"/>
        <p:guide orient="horz" pos="2859"/>
        <p:guide pos="2880"/>
        <p:guide pos="359"/>
        <p:guide pos="5403"/>
        <p:guide pos="3845"/>
        <p:guide pos="1796"/>
        <p:guide pos="5499"/>
        <p:guide pos="263"/>
        <p:guide pos="3607"/>
        <p:guide pos="2644"/>
        <p:guide orient="horz" pos="1252"/>
        <p:guide orient="horz" pos="641"/>
        <p:guide orient="horz" pos="894"/>
        <p:guide orient="horz"/>
        <p:guide pos="3602"/>
        <p:guide pos="2532"/>
        <p:guide orient="horz" pos="2663"/>
        <p:guide orient="horz" pos="2299"/>
      </p:guideLst>
    </p:cSldViewPr>
  </p:slideViewPr>
  <p:outlineViewPr>
    <p:cViewPr>
      <p:scale>
        <a:sx n="33" d="100"/>
        <a:sy n="33" d="100"/>
      </p:scale>
      <p:origin x="0" y="2704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0"/>
    </p:cViewPr>
  </p:sorterViewPr>
  <p:notesViewPr>
    <p:cSldViewPr snapToGrid="0" showGuides="1">
      <p:cViewPr varScale="1">
        <p:scale>
          <a:sx n="82" d="100"/>
          <a:sy n="82" d="100"/>
        </p:scale>
        <p:origin x="-3168" y="-96"/>
      </p:cViewPr>
      <p:guideLst>
        <p:guide orient="horz" pos="3110"/>
        <p:guide pos="21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21582" cy="493633"/>
          </a:xfrm>
          <a:prstGeom prst="rect">
            <a:avLst/>
          </a:prstGeom>
        </p:spPr>
        <p:txBody>
          <a:bodyPr vert="horz" lIns="94512" tIns="47256" rIns="94512" bIns="47256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8971" y="2"/>
            <a:ext cx="2921582" cy="493633"/>
          </a:xfrm>
          <a:prstGeom prst="rect">
            <a:avLst/>
          </a:prstGeom>
        </p:spPr>
        <p:txBody>
          <a:bodyPr vert="horz" lIns="94512" tIns="47256" rIns="94512" bIns="47256" rtlCol="0"/>
          <a:lstStyle>
            <a:lvl1pPr algn="r">
              <a:defRPr sz="1200"/>
            </a:lvl1pPr>
          </a:lstStyle>
          <a:p>
            <a:fld id="{5DD6265A-E304-4306-9A88-E5792CB4882E}" type="datetimeFigureOut">
              <a:rPr lang="nl-NL" smtClean="0"/>
              <a:t>9-12-2019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8"/>
            <a:ext cx="2921582" cy="493633"/>
          </a:xfrm>
          <a:prstGeom prst="rect">
            <a:avLst/>
          </a:prstGeom>
        </p:spPr>
        <p:txBody>
          <a:bodyPr vert="horz" lIns="94512" tIns="47256" rIns="94512" bIns="47256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8971" y="9377318"/>
            <a:ext cx="2921582" cy="493633"/>
          </a:xfrm>
          <a:prstGeom prst="rect">
            <a:avLst/>
          </a:prstGeom>
        </p:spPr>
        <p:txBody>
          <a:bodyPr vert="horz" lIns="94512" tIns="47256" rIns="94512" bIns="47256" rtlCol="0" anchor="b"/>
          <a:lstStyle>
            <a:lvl1pPr algn="r">
              <a:defRPr sz="1200"/>
            </a:lvl1pPr>
          </a:lstStyle>
          <a:p>
            <a:fld id="{4C4D0ECF-1825-485F-892B-3B901BEB1B2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26666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21582" cy="493633"/>
          </a:xfrm>
          <a:prstGeom prst="rect">
            <a:avLst/>
          </a:prstGeom>
        </p:spPr>
        <p:txBody>
          <a:bodyPr vert="horz" lIns="94512" tIns="47256" rIns="94512" bIns="47256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8971" y="2"/>
            <a:ext cx="2921582" cy="493633"/>
          </a:xfrm>
          <a:prstGeom prst="rect">
            <a:avLst/>
          </a:prstGeom>
        </p:spPr>
        <p:txBody>
          <a:bodyPr vert="horz" lIns="94512" tIns="47256" rIns="94512" bIns="47256" rtlCol="0"/>
          <a:lstStyle>
            <a:lvl1pPr algn="r">
              <a:defRPr sz="1200"/>
            </a:lvl1pPr>
          </a:lstStyle>
          <a:p>
            <a:fld id="{D14C50CD-24A7-4808-AE3B-2F34A7018126}" type="datetimeFigureOut">
              <a:rPr lang="nl-NL" smtClean="0"/>
              <a:t>9-12-2019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41363"/>
            <a:ext cx="6580187" cy="3700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12" tIns="47256" rIns="94512" bIns="47256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4512" tIns="47256" rIns="94512" bIns="4725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8"/>
            <a:ext cx="2921582" cy="493633"/>
          </a:xfrm>
          <a:prstGeom prst="rect">
            <a:avLst/>
          </a:prstGeom>
        </p:spPr>
        <p:txBody>
          <a:bodyPr vert="horz" lIns="94512" tIns="47256" rIns="94512" bIns="47256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8971" y="9377318"/>
            <a:ext cx="2921582" cy="493633"/>
          </a:xfrm>
          <a:prstGeom prst="rect">
            <a:avLst/>
          </a:prstGeom>
        </p:spPr>
        <p:txBody>
          <a:bodyPr vert="horz" lIns="94512" tIns="47256" rIns="94512" bIns="47256" rtlCol="0" anchor="b"/>
          <a:lstStyle>
            <a:lvl1pPr algn="r">
              <a:defRPr sz="1200"/>
            </a:lvl1pPr>
          </a:lstStyle>
          <a:p>
            <a:fld id="{A5DB9DF4-39C0-4F8C-BEB7-288A19F8CDC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85979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13" Type="http://schemas.openxmlformats.org/officeDocument/2006/relationships/image" Target="../media/image17.jpeg"/><Relationship Id="rId3" Type="http://schemas.openxmlformats.org/officeDocument/2006/relationships/image" Target="../media/image7.png"/><Relationship Id="rId7" Type="http://schemas.openxmlformats.org/officeDocument/2006/relationships/image" Target="../media/image11.wmf"/><Relationship Id="rId12" Type="http://schemas.openxmlformats.org/officeDocument/2006/relationships/image" Target="../media/image16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jpg"/><Relationship Id="rId15" Type="http://schemas.openxmlformats.org/officeDocument/2006/relationships/image" Target="../media/image19.PNG"/><Relationship Id="rId10" Type="http://schemas.openxmlformats.org/officeDocument/2006/relationships/image" Target="../media/image14.wmf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jpe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13" Type="http://schemas.openxmlformats.org/officeDocument/2006/relationships/image" Target="../media/image17.jpeg"/><Relationship Id="rId3" Type="http://schemas.openxmlformats.org/officeDocument/2006/relationships/image" Target="../media/image7.png"/><Relationship Id="rId7" Type="http://schemas.openxmlformats.org/officeDocument/2006/relationships/image" Target="../media/image11.wmf"/><Relationship Id="rId12" Type="http://schemas.openxmlformats.org/officeDocument/2006/relationships/image" Target="../media/image16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jpg"/><Relationship Id="rId15" Type="http://schemas.openxmlformats.org/officeDocument/2006/relationships/image" Target="../media/image19.PNG"/><Relationship Id="rId10" Type="http://schemas.openxmlformats.org/officeDocument/2006/relationships/image" Target="../media/image14.wmf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7" name="Group 26"/>
          <p:cNvGrpSpPr/>
          <p:nvPr userDrawn="1"/>
        </p:nvGrpSpPr>
        <p:grpSpPr>
          <a:xfrm>
            <a:off x="7884368" y="336904"/>
            <a:ext cx="688976" cy="601663"/>
            <a:chOff x="7915275" y="358775"/>
            <a:chExt cx="688976" cy="601663"/>
          </a:xfrm>
          <a:solidFill>
            <a:schemeClr val="bg1"/>
          </a:solidFill>
        </p:grpSpPr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8016875" y="358775"/>
              <a:ext cx="485775" cy="344488"/>
            </a:xfrm>
            <a:custGeom>
              <a:avLst/>
              <a:gdLst>
                <a:gd name="T0" fmla="*/ 183 w 183"/>
                <a:gd name="T1" fmla="*/ 43 h 129"/>
                <a:gd name="T2" fmla="*/ 174 w 183"/>
                <a:gd name="T3" fmla="*/ 30 h 129"/>
                <a:gd name="T4" fmla="*/ 139 w 183"/>
                <a:gd name="T5" fmla="*/ 8 h 129"/>
                <a:gd name="T6" fmla="*/ 92 w 183"/>
                <a:gd name="T7" fmla="*/ 0 h 129"/>
                <a:gd name="T8" fmla="*/ 44 w 183"/>
                <a:gd name="T9" fmla="*/ 8 h 129"/>
                <a:gd name="T10" fmla="*/ 9 w 183"/>
                <a:gd name="T11" fmla="*/ 30 h 129"/>
                <a:gd name="T12" fmla="*/ 0 w 183"/>
                <a:gd name="T13" fmla="*/ 43 h 129"/>
                <a:gd name="T14" fmla="*/ 80 w 183"/>
                <a:gd name="T15" fmla="*/ 32 h 129"/>
                <a:gd name="T16" fmla="*/ 86 w 183"/>
                <a:gd name="T17" fmla="*/ 35 h 129"/>
                <a:gd name="T18" fmla="*/ 87 w 183"/>
                <a:gd name="T19" fmla="*/ 47 h 129"/>
                <a:gd name="T20" fmla="*/ 86 w 183"/>
                <a:gd name="T21" fmla="*/ 129 h 129"/>
                <a:gd name="T22" fmla="*/ 92 w 183"/>
                <a:gd name="T23" fmla="*/ 129 h 129"/>
                <a:gd name="T24" fmla="*/ 97 w 183"/>
                <a:gd name="T25" fmla="*/ 129 h 129"/>
                <a:gd name="T26" fmla="*/ 96 w 183"/>
                <a:gd name="T27" fmla="*/ 47 h 129"/>
                <a:gd name="T28" fmla="*/ 97 w 183"/>
                <a:gd name="T29" fmla="*/ 35 h 129"/>
                <a:gd name="T30" fmla="*/ 103 w 183"/>
                <a:gd name="T31" fmla="*/ 32 h 129"/>
                <a:gd name="T32" fmla="*/ 183 w 183"/>
                <a:gd name="T33" fmla="*/ 4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29">
                  <a:moveTo>
                    <a:pt x="183" y="43"/>
                  </a:moveTo>
                  <a:cubicBezTo>
                    <a:pt x="181" y="39"/>
                    <a:pt x="178" y="34"/>
                    <a:pt x="174" y="30"/>
                  </a:cubicBezTo>
                  <a:cubicBezTo>
                    <a:pt x="165" y="21"/>
                    <a:pt x="153" y="13"/>
                    <a:pt x="139" y="8"/>
                  </a:cubicBezTo>
                  <a:cubicBezTo>
                    <a:pt x="125" y="3"/>
                    <a:pt x="108" y="0"/>
                    <a:pt x="92" y="0"/>
                  </a:cubicBezTo>
                  <a:cubicBezTo>
                    <a:pt x="75" y="0"/>
                    <a:pt x="58" y="3"/>
                    <a:pt x="44" y="8"/>
                  </a:cubicBezTo>
                  <a:cubicBezTo>
                    <a:pt x="30" y="13"/>
                    <a:pt x="18" y="21"/>
                    <a:pt x="9" y="30"/>
                  </a:cubicBezTo>
                  <a:cubicBezTo>
                    <a:pt x="5" y="34"/>
                    <a:pt x="2" y="39"/>
                    <a:pt x="0" y="43"/>
                  </a:cubicBezTo>
                  <a:cubicBezTo>
                    <a:pt x="18" y="39"/>
                    <a:pt x="50" y="33"/>
                    <a:pt x="80" y="32"/>
                  </a:cubicBezTo>
                  <a:cubicBezTo>
                    <a:pt x="83" y="32"/>
                    <a:pt x="85" y="33"/>
                    <a:pt x="86" y="35"/>
                  </a:cubicBezTo>
                  <a:cubicBezTo>
                    <a:pt x="87" y="37"/>
                    <a:pt x="87" y="44"/>
                    <a:pt x="87" y="47"/>
                  </a:cubicBezTo>
                  <a:cubicBezTo>
                    <a:pt x="86" y="129"/>
                    <a:pt x="86" y="129"/>
                    <a:pt x="86" y="129"/>
                  </a:cubicBezTo>
                  <a:cubicBezTo>
                    <a:pt x="88" y="129"/>
                    <a:pt x="90" y="129"/>
                    <a:pt x="92" y="129"/>
                  </a:cubicBezTo>
                  <a:cubicBezTo>
                    <a:pt x="93" y="129"/>
                    <a:pt x="95" y="129"/>
                    <a:pt x="97" y="129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4"/>
                    <a:pt x="96" y="37"/>
                    <a:pt x="97" y="35"/>
                  </a:cubicBezTo>
                  <a:cubicBezTo>
                    <a:pt x="98" y="33"/>
                    <a:pt x="100" y="32"/>
                    <a:pt x="103" y="32"/>
                  </a:cubicBezTo>
                  <a:cubicBezTo>
                    <a:pt x="133" y="33"/>
                    <a:pt x="165" y="39"/>
                    <a:pt x="183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000000"/>
                </a:solidFill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7989888" y="479425"/>
              <a:ext cx="225425" cy="215900"/>
            </a:xfrm>
            <a:custGeom>
              <a:avLst/>
              <a:gdLst>
                <a:gd name="T0" fmla="*/ 84 w 85"/>
                <a:gd name="T1" fmla="*/ 16 h 81"/>
                <a:gd name="T2" fmla="*/ 69 w 85"/>
                <a:gd name="T3" fmla="*/ 1 h 81"/>
                <a:gd name="T4" fmla="*/ 6 w 85"/>
                <a:gd name="T5" fmla="*/ 9 h 81"/>
                <a:gd name="T6" fmla="*/ 19 w 85"/>
                <a:gd name="T7" fmla="*/ 54 h 81"/>
                <a:gd name="T8" fmla="*/ 54 w 85"/>
                <a:gd name="T9" fmla="*/ 76 h 81"/>
                <a:gd name="T10" fmla="*/ 70 w 85"/>
                <a:gd name="T11" fmla="*/ 81 h 81"/>
                <a:gd name="T12" fmla="*/ 84 w 85"/>
                <a:gd name="T13" fmla="*/ 1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1">
                  <a:moveTo>
                    <a:pt x="84" y="16"/>
                  </a:moveTo>
                  <a:cubicBezTo>
                    <a:pt x="85" y="6"/>
                    <a:pt x="85" y="0"/>
                    <a:pt x="69" y="1"/>
                  </a:cubicBezTo>
                  <a:cubicBezTo>
                    <a:pt x="51" y="2"/>
                    <a:pt x="33" y="3"/>
                    <a:pt x="6" y="9"/>
                  </a:cubicBezTo>
                  <a:cubicBezTo>
                    <a:pt x="5" y="12"/>
                    <a:pt x="0" y="33"/>
                    <a:pt x="19" y="54"/>
                  </a:cubicBezTo>
                  <a:cubicBezTo>
                    <a:pt x="28" y="63"/>
                    <a:pt x="40" y="71"/>
                    <a:pt x="54" y="76"/>
                  </a:cubicBezTo>
                  <a:cubicBezTo>
                    <a:pt x="59" y="78"/>
                    <a:pt x="65" y="80"/>
                    <a:pt x="70" y="81"/>
                  </a:cubicBezTo>
                  <a:cubicBezTo>
                    <a:pt x="78" y="48"/>
                    <a:pt x="82" y="27"/>
                    <a:pt x="8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000000"/>
                </a:solidFill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8304213" y="479425"/>
              <a:ext cx="225425" cy="215900"/>
            </a:xfrm>
            <a:custGeom>
              <a:avLst/>
              <a:gdLst>
                <a:gd name="T0" fmla="*/ 1 w 85"/>
                <a:gd name="T1" fmla="*/ 16 h 81"/>
                <a:gd name="T2" fmla="*/ 16 w 85"/>
                <a:gd name="T3" fmla="*/ 1 h 81"/>
                <a:gd name="T4" fmla="*/ 79 w 85"/>
                <a:gd name="T5" fmla="*/ 9 h 81"/>
                <a:gd name="T6" fmla="*/ 66 w 85"/>
                <a:gd name="T7" fmla="*/ 54 h 81"/>
                <a:gd name="T8" fmla="*/ 31 w 85"/>
                <a:gd name="T9" fmla="*/ 76 h 81"/>
                <a:gd name="T10" fmla="*/ 15 w 85"/>
                <a:gd name="T11" fmla="*/ 81 h 81"/>
                <a:gd name="T12" fmla="*/ 1 w 85"/>
                <a:gd name="T13" fmla="*/ 1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1">
                  <a:moveTo>
                    <a:pt x="1" y="16"/>
                  </a:moveTo>
                  <a:cubicBezTo>
                    <a:pt x="0" y="6"/>
                    <a:pt x="0" y="0"/>
                    <a:pt x="16" y="1"/>
                  </a:cubicBezTo>
                  <a:cubicBezTo>
                    <a:pt x="34" y="2"/>
                    <a:pt x="52" y="3"/>
                    <a:pt x="79" y="9"/>
                  </a:cubicBezTo>
                  <a:cubicBezTo>
                    <a:pt x="80" y="12"/>
                    <a:pt x="85" y="33"/>
                    <a:pt x="66" y="54"/>
                  </a:cubicBezTo>
                  <a:cubicBezTo>
                    <a:pt x="57" y="63"/>
                    <a:pt x="45" y="71"/>
                    <a:pt x="31" y="76"/>
                  </a:cubicBezTo>
                  <a:cubicBezTo>
                    <a:pt x="26" y="78"/>
                    <a:pt x="20" y="80"/>
                    <a:pt x="15" y="81"/>
                  </a:cubicBezTo>
                  <a:cubicBezTo>
                    <a:pt x="7" y="48"/>
                    <a:pt x="3" y="27"/>
                    <a:pt x="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000000"/>
                </a:solidFill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7915275" y="790575"/>
              <a:ext cx="165100" cy="169863"/>
            </a:xfrm>
            <a:custGeom>
              <a:avLst/>
              <a:gdLst>
                <a:gd name="T0" fmla="*/ 0 w 104"/>
                <a:gd name="T1" fmla="*/ 0 h 107"/>
                <a:gd name="T2" fmla="*/ 104 w 104"/>
                <a:gd name="T3" fmla="*/ 0 h 107"/>
                <a:gd name="T4" fmla="*/ 104 w 104"/>
                <a:gd name="T5" fmla="*/ 32 h 107"/>
                <a:gd name="T6" fmla="*/ 75 w 104"/>
                <a:gd name="T7" fmla="*/ 32 h 107"/>
                <a:gd name="T8" fmla="*/ 75 w 104"/>
                <a:gd name="T9" fmla="*/ 107 h 107"/>
                <a:gd name="T10" fmla="*/ 32 w 104"/>
                <a:gd name="T11" fmla="*/ 107 h 107"/>
                <a:gd name="T12" fmla="*/ 32 w 104"/>
                <a:gd name="T13" fmla="*/ 32 h 107"/>
                <a:gd name="T14" fmla="*/ 0 w 104"/>
                <a:gd name="T15" fmla="*/ 32 h 107"/>
                <a:gd name="T16" fmla="*/ 0 w 104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07">
                  <a:moveTo>
                    <a:pt x="0" y="0"/>
                  </a:moveTo>
                  <a:lnTo>
                    <a:pt x="104" y="0"/>
                  </a:lnTo>
                  <a:lnTo>
                    <a:pt x="104" y="32"/>
                  </a:lnTo>
                  <a:lnTo>
                    <a:pt x="75" y="32"/>
                  </a:lnTo>
                  <a:lnTo>
                    <a:pt x="75" y="107"/>
                  </a:lnTo>
                  <a:lnTo>
                    <a:pt x="32" y="107"/>
                  </a:lnTo>
                  <a:lnTo>
                    <a:pt x="32" y="32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000000"/>
                </a:solidFill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8064500" y="790575"/>
              <a:ext cx="201613" cy="169863"/>
            </a:xfrm>
            <a:custGeom>
              <a:avLst/>
              <a:gdLst>
                <a:gd name="T0" fmla="*/ 63 w 127"/>
                <a:gd name="T1" fmla="*/ 44 h 107"/>
                <a:gd name="T2" fmla="*/ 42 w 127"/>
                <a:gd name="T3" fmla="*/ 107 h 107"/>
                <a:gd name="T4" fmla="*/ 0 w 127"/>
                <a:gd name="T5" fmla="*/ 107 h 107"/>
                <a:gd name="T6" fmla="*/ 40 w 127"/>
                <a:gd name="T7" fmla="*/ 0 h 107"/>
                <a:gd name="T8" fmla="*/ 85 w 127"/>
                <a:gd name="T9" fmla="*/ 0 h 107"/>
                <a:gd name="T10" fmla="*/ 127 w 127"/>
                <a:gd name="T11" fmla="*/ 107 h 107"/>
                <a:gd name="T12" fmla="*/ 85 w 127"/>
                <a:gd name="T13" fmla="*/ 107 h 107"/>
                <a:gd name="T14" fmla="*/ 63 w 127"/>
                <a:gd name="T15" fmla="*/ 4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07">
                  <a:moveTo>
                    <a:pt x="63" y="44"/>
                  </a:moveTo>
                  <a:lnTo>
                    <a:pt x="42" y="107"/>
                  </a:lnTo>
                  <a:lnTo>
                    <a:pt x="0" y="107"/>
                  </a:lnTo>
                  <a:lnTo>
                    <a:pt x="40" y="0"/>
                  </a:lnTo>
                  <a:lnTo>
                    <a:pt x="85" y="0"/>
                  </a:lnTo>
                  <a:lnTo>
                    <a:pt x="127" y="107"/>
                  </a:lnTo>
                  <a:lnTo>
                    <a:pt x="85" y="107"/>
                  </a:lnTo>
                  <a:lnTo>
                    <a:pt x="6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000000"/>
                </a:solidFill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8250238" y="790575"/>
              <a:ext cx="168275" cy="169863"/>
            </a:xfrm>
            <a:custGeom>
              <a:avLst/>
              <a:gdLst>
                <a:gd name="T0" fmla="*/ 0 w 106"/>
                <a:gd name="T1" fmla="*/ 0 h 107"/>
                <a:gd name="T2" fmla="*/ 106 w 106"/>
                <a:gd name="T3" fmla="*/ 0 h 107"/>
                <a:gd name="T4" fmla="*/ 106 w 106"/>
                <a:gd name="T5" fmla="*/ 32 h 107"/>
                <a:gd name="T6" fmla="*/ 75 w 106"/>
                <a:gd name="T7" fmla="*/ 32 h 107"/>
                <a:gd name="T8" fmla="*/ 75 w 106"/>
                <a:gd name="T9" fmla="*/ 107 h 107"/>
                <a:gd name="T10" fmla="*/ 32 w 106"/>
                <a:gd name="T11" fmla="*/ 107 h 107"/>
                <a:gd name="T12" fmla="*/ 32 w 106"/>
                <a:gd name="T13" fmla="*/ 32 h 107"/>
                <a:gd name="T14" fmla="*/ 0 w 106"/>
                <a:gd name="T15" fmla="*/ 32 h 107"/>
                <a:gd name="T16" fmla="*/ 0 w 106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07">
                  <a:moveTo>
                    <a:pt x="0" y="0"/>
                  </a:moveTo>
                  <a:lnTo>
                    <a:pt x="106" y="0"/>
                  </a:lnTo>
                  <a:lnTo>
                    <a:pt x="106" y="32"/>
                  </a:lnTo>
                  <a:lnTo>
                    <a:pt x="75" y="32"/>
                  </a:lnTo>
                  <a:lnTo>
                    <a:pt x="75" y="107"/>
                  </a:lnTo>
                  <a:lnTo>
                    <a:pt x="32" y="107"/>
                  </a:lnTo>
                  <a:lnTo>
                    <a:pt x="32" y="32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000000"/>
                </a:solidFill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8399463" y="790575"/>
              <a:ext cx="204788" cy="169863"/>
            </a:xfrm>
            <a:custGeom>
              <a:avLst/>
              <a:gdLst>
                <a:gd name="T0" fmla="*/ 63 w 129"/>
                <a:gd name="T1" fmla="*/ 44 h 107"/>
                <a:gd name="T2" fmla="*/ 42 w 129"/>
                <a:gd name="T3" fmla="*/ 107 h 107"/>
                <a:gd name="T4" fmla="*/ 0 w 129"/>
                <a:gd name="T5" fmla="*/ 107 h 107"/>
                <a:gd name="T6" fmla="*/ 42 w 129"/>
                <a:gd name="T7" fmla="*/ 0 h 107"/>
                <a:gd name="T8" fmla="*/ 87 w 129"/>
                <a:gd name="T9" fmla="*/ 0 h 107"/>
                <a:gd name="T10" fmla="*/ 129 w 129"/>
                <a:gd name="T11" fmla="*/ 107 h 107"/>
                <a:gd name="T12" fmla="*/ 87 w 129"/>
                <a:gd name="T13" fmla="*/ 107 h 107"/>
                <a:gd name="T14" fmla="*/ 63 w 129"/>
                <a:gd name="T15" fmla="*/ 4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07">
                  <a:moveTo>
                    <a:pt x="63" y="44"/>
                  </a:moveTo>
                  <a:lnTo>
                    <a:pt x="42" y="107"/>
                  </a:lnTo>
                  <a:lnTo>
                    <a:pt x="0" y="107"/>
                  </a:lnTo>
                  <a:lnTo>
                    <a:pt x="42" y="0"/>
                  </a:lnTo>
                  <a:lnTo>
                    <a:pt x="87" y="0"/>
                  </a:lnTo>
                  <a:lnTo>
                    <a:pt x="129" y="107"/>
                  </a:lnTo>
                  <a:lnTo>
                    <a:pt x="87" y="107"/>
                  </a:lnTo>
                  <a:lnTo>
                    <a:pt x="6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000000"/>
                </a:solidFill>
              </a:endParaRPr>
            </a:p>
          </p:txBody>
        </p:sp>
      </p:grp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457200" y="2211712"/>
            <a:ext cx="8229600" cy="1102519"/>
          </a:xfrm>
        </p:spPr>
        <p:txBody>
          <a:bodyPr/>
          <a:lstStyle>
            <a:lvl1pPr>
              <a:defRPr sz="40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1" name="Subtitle 2"/>
          <p:cNvSpPr>
            <a:spLocks noGrp="1"/>
          </p:cNvSpPr>
          <p:nvPr>
            <p:ph type="subTitle" idx="1"/>
          </p:nvPr>
        </p:nvSpPr>
        <p:spPr>
          <a:xfrm>
            <a:off x="457200" y="3370619"/>
            <a:ext cx="8229600" cy="327077"/>
          </a:xfrm>
        </p:spPr>
        <p:txBody>
          <a:bodyPr>
            <a:sp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 dirty="0"/>
          </a:p>
        </p:txBody>
      </p:sp>
      <p:sp>
        <p:nvSpPr>
          <p:cNvPr id="34" name="Freeform 5"/>
          <p:cNvSpPr>
            <a:spLocks/>
          </p:cNvSpPr>
          <p:nvPr userDrawn="1"/>
        </p:nvSpPr>
        <p:spPr bwMode="gray">
          <a:xfrm>
            <a:off x="727" y="1037441"/>
            <a:ext cx="9136475" cy="693279"/>
          </a:xfrm>
          <a:custGeom>
            <a:avLst/>
            <a:gdLst>
              <a:gd name="T0" fmla="*/ 2721 w 2721"/>
              <a:gd name="T1" fmla="*/ 87 h 255"/>
              <a:gd name="T2" fmla="*/ 0 w 2721"/>
              <a:gd name="T3" fmla="*/ 255 h 255"/>
              <a:gd name="connsiteX0" fmla="*/ 10000 w 10000"/>
              <a:gd name="connsiteY0" fmla="*/ 1764 h 8352"/>
              <a:gd name="connsiteX1" fmla="*/ 9637 w 10000"/>
              <a:gd name="connsiteY1" fmla="*/ 1539 h 8352"/>
              <a:gd name="connsiteX2" fmla="*/ 0 w 10000"/>
              <a:gd name="connsiteY2" fmla="*/ 8352 h 8352"/>
              <a:gd name="connsiteX0" fmla="*/ 9637 w 9637"/>
              <a:gd name="connsiteY0" fmla="*/ 1843 h 10000"/>
              <a:gd name="connsiteX1" fmla="*/ 0 w 9637"/>
              <a:gd name="connsiteY1" fmla="*/ 10000 h 10000"/>
              <a:gd name="connsiteX0" fmla="*/ 9616 w 9616"/>
              <a:gd name="connsiteY0" fmla="*/ 2208 h 9263"/>
              <a:gd name="connsiteX1" fmla="*/ 0 w 9616"/>
              <a:gd name="connsiteY1" fmla="*/ 9263 h 9263"/>
              <a:gd name="connsiteX0" fmla="*/ 10000 w 10000"/>
              <a:gd name="connsiteY0" fmla="*/ 2002 h 9618"/>
              <a:gd name="connsiteX1" fmla="*/ 0 w 10000"/>
              <a:gd name="connsiteY1" fmla="*/ 9618 h 9618"/>
              <a:gd name="connsiteX0" fmla="*/ 10000 w 10000"/>
              <a:gd name="connsiteY0" fmla="*/ 2106 h 10024"/>
              <a:gd name="connsiteX1" fmla="*/ 0 w 10000"/>
              <a:gd name="connsiteY1" fmla="*/ 10024 h 10024"/>
              <a:gd name="connsiteX0" fmla="*/ 10000 w 10000"/>
              <a:gd name="connsiteY0" fmla="*/ 2136 h 9959"/>
              <a:gd name="connsiteX1" fmla="*/ 0 w 10000"/>
              <a:gd name="connsiteY1" fmla="*/ 9959 h 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9959">
                <a:moveTo>
                  <a:pt x="10000" y="2136"/>
                </a:moveTo>
                <a:cubicBezTo>
                  <a:pt x="6648" y="-1094"/>
                  <a:pt x="3637" y="-2148"/>
                  <a:pt x="0" y="9959"/>
                </a:cubicBezTo>
              </a:path>
            </a:pathLst>
          </a:custGeom>
          <a:noFill/>
          <a:ln w="889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grpSp>
        <p:nvGrpSpPr>
          <p:cNvPr id="3" name="Groep 2"/>
          <p:cNvGrpSpPr/>
          <p:nvPr userDrawn="1"/>
        </p:nvGrpSpPr>
        <p:grpSpPr bwMode="gray">
          <a:xfrm>
            <a:off x="457200" y="760765"/>
            <a:ext cx="3678764" cy="4039454"/>
            <a:chOff x="457200" y="760765"/>
            <a:chExt cx="3678764" cy="4039454"/>
          </a:xfrm>
        </p:grpSpPr>
        <p:grpSp>
          <p:nvGrpSpPr>
            <p:cNvPr id="28" name="Group 27"/>
            <p:cNvGrpSpPr/>
            <p:nvPr userDrawn="1"/>
          </p:nvGrpSpPr>
          <p:grpSpPr bwMode="gray">
            <a:xfrm>
              <a:off x="569917" y="760765"/>
              <a:ext cx="1393825" cy="177800"/>
              <a:chOff x="547688" y="782638"/>
              <a:chExt cx="1393825" cy="177800"/>
            </a:xfrm>
            <a:solidFill>
              <a:schemeClr val="bg1"/>
            </a:solidFill>
          </p:grpSpPr>
          <p:sp>
            <p:nvSpPr>
              <p:cNvPr id="8" name="Freeform 5"/>
              <p:cNvSpPr>
                <a:spLocks/>
              </p:cNvSpPr>
              <p:nvPr userDrawn="1"/>
            </p:nvSpPr>
            <p:spPr bwMode="gray">
              <a:xfrm>
                <a:off x="547688" y="785813"/>
                <a:ext cx="165100" cy="169863"/>
              </a:xfrm>
              <a:custGeom>
                <a:avLst/>
                <a:gdLst>
                  <a:gd name="T0" fmla="*/ 0 w 104"/>
                  <a:gd name="T1" fmla="*/ 0 h 107"/>
                  <a:gd name="T2" fmla="*/ 104 w 104"/>
                  <a:gd name="T3" fmla="*/ 0 h 107"/>
                  <a:gd name="T4" fmla="*/ 104 w 104"/>
                  <a:gd name="T5" fmla="*/ 31 h 107"/>
                  <a:gd name="T6" fmla="*/ 74 w 104"/>
                  <a:gd name="T7" fmla="*/ 31 h 107"/>
                  <a:gd name="T8" fmla="*/ 74 w 104"/>
                  <a:gd name="T9" fmla="*/ 107 h 107"/>
                  <a:gd name="T10" fmla="*/ 30 w 104"/>
                  <a:gd name="T11" fmla="*/ 107 h 107"/>
                  <a:gd name="T12" fmla="*/ 30 w 104"/>
                  <a:gd name="T13" fmla="*/ 31 h 107"/>
                  <a:gd name="T14" fmla="*/ 0 w 104"/>
                  <a:gd name="T15" fmla="*/ 31 h 107"/>
                  <a:gd name="T16" fmla="*/ 0 w 104"/>
                  <a:gd name="T1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07">
                    <a:moveTo>
                      <a:pt x="0" y="0"/>
                    </a:moveTo>
                    <a:lnTo>
                      <a:pt x="104" y="0"/>
                    </a:lnTo>
                    <a:lnTo>
                      <a:pt x="104" y="31"/>
                    </a:lnTo>
                    <a:lnTo>
                      <a:pt x="74" y="31"/>
                    </a:lnTo>
                    <a:lnTo>
                      <a:pt x="74" y="107"/>
                    </a:lnTo>
                    <a:lnTo>
                      <a:pt x="30" y="107"/>
                    </a:lnTo>
                    <a:lnTo>
                      <a:pt x="30" y="31"/>
                    </a:lnTo>
                    <a:lnTo>
                      <a:pt x="0" y="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 userDrawn="1"/>
            </p:nvSpPr>
            <p:spPr bwMode="gray">
              <a:xfrm>
                <a:off x="693738" y="785813"/>
                <a:ext cx="203200" cy="169863"/>
              </a:xfrm>
              <a:custGeom>
                <a:avLst/>
                <a:gdLst>
                  <a:gd name="T0" fmla="*/ 64 w 128"/>
                  <a:gd name="T1" fmla="*/ 43 h 107"/>
                  <a:gd name="T2" fmla="*/ 42 w 128"/>
                  <a:gd name="T3" fmla="*/ 107 h 107"/>
                  <a:gd name="T4" fmla="*/ 0 w 128"/>
                  <a:gd name="T5" fmla="*/ 107 h 107"/>
                  <a:gd name="T6" fmla="*/ 40 w 128"/>
                  <a:gd name="T7" fmla="*/ 0 h 107"/>
                  <a:gd name="T8" fmla="*/ 86 w 128"/>
                  <a:gd name="T9" fmla="*/ 0 h 107"/>
                  <a:gd name="T10" fmla="*/ 128 w 128"/>
                  <a:gd name="T11" fmla="*/ 107 h 107"/>
                  <a:gd name="T12" fmla="*/ 86 w 128"/>
                  <a:gd name="T13" fmla="*/ 107 h 107"/>
                  <a:gd name="T14" fmla="*/ 64 w 128"/>
                  <a:gd name="T15" fmla="*/ 4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8" h="107">
                    <a:moveTo>
                      <a:pt x="64" y="43"/>
                    </a:moveTo>
                    <a:lnTo>
                      <a:pt x="42" y="107"/>
                    </a:lnTo>
                    <a:lnTo>
                      <a:pt x="0" y="107"/>
                    </a:lnTo>
                    <a:lnTo>
                      <a:pt x="40" y="0"/>
                    </a:lnTo>
                    <a:lnTo>
                      <a:pt x="86" y="0"/>
                    </a:lnTo>
                    <a:lnTo>
                      <a:pt x="128" y="107"/>
                    </a:lnTo>
                    <a:lnTo>
                      <a:pt x="86" y="107"/>
                    </a:lnTo>
                    <a:lnTo>
                      <a:pt x="64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  <p:sp>
            <p:nvSpPr>
              <p:cNvPr id="10" name="Freeform 7"/>
              <p:cNvSpPr>
                <a:spLocks/>
              </p:cNvSpPr>
              <p:nvPr userDrawn="1"/>
            </p:nvSpPr>
            <p:spPr bwMode="gray">
              <a:xfrm>
                <a:off x="881063" y="785813"/>
                <a:ext cx="163513" cy="169863"/>
              </a:xfrm>
              <a:custGeom>
                <a:avLst/>
                <a:gdLst>
                  <a:gd name="T0" fmla="*/ 0 w 103"/>
                  <a:gd name="T1" fmla="*/ 0 h 107"/>
                  <a:gd name="T2" fmla="*/ 103 w 103"/>
                  <a:gd name="T3" fmla="*/ 0 h 107"/>
                  <a:gd name="T4" fmla="*/ 103 w 103"/>
                  <a:gd name="T5" fmla="*/ 31 h 107"/>
                  <a:gd name="T6" fmla="*/ 73 w 103"/>
                  <a:gd name="T7" fmla="*/ 31 h 107"/>
                  <a:gd name="T8" fmla="*/ 73 w 103"/>
                  <a:gd name="T9" fmla="*/ 107 h 107"/>
                  <a:gd name="T10" fmla="*/ 30 w 103"/>
                  <a:gd name="T11" fmla="*/ 107 h 107"/>
                  <a:gd name="T12" fmla="*/ 30 w 103"/>
                  <a:gd name="T13" fmla="*/ 31 h 107"/>
                  <a:gd name="T14" fmla="*/ 0 w 103"/>
                  <a:gd name="T15" fmla="*/ 31 h 107"/>
                  <a:gd name="T16" fmla="*/ 0 w 103"/>
                  <a:gd name="T1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07">
                    <a:moveTo>
                      <a:pt x="0" y="0"/>
                    </a:moveTo>
                    <a:lnTo>
                      <a:pt x="103" y="0"/>
                    </a:lnTo>
                    <a:lnTo>
                      <a:pt x="103" y="31"/>
                    </a:lnTo>
                    <a:lnTo>
                      <a:pt x="73" y="31"/>
                    </a:lnTo>
                    <a:lnTo>
                      <a:pt x="73" y="107"/>
                    </a:lnTo>
                    <a:lnTo>
                      <a:pt x="30" y="107"/>
                    </a:lnTo>
                    <a:lnTo>
                      <a:pt x="30" y="31"/>
                    </a:lnTo>
                    <a:lnTo>
                      <a:pt x="0" y="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 userDrawn="1"/>
            </p:nvSpPr>
            <p:spPr bwMode="gray">
              <a:xfrm>
                <a:off x="1027113" y="785813"/>
                <a:ext cx="201613" cy="169863"/>
              </a:xfrm>
              <a:custGeom>
                <a:avLst/>
                <a:gdLst>
                  <a:gd name="T0" fmla="*/ 63 w 127"/>
                  <a:gd name="T1" fmla="*/ 43 h 107"/>
                  <a:gd name="T2" fmla="*/ 42 w 127"/>
                  <a:gd name="T3" fmla="*/ 107 h 107"/>
                  <a:gd name="T4" fmla="*/ 0 w 127"/>
                  <a:gd name="T5" fmla="*/ 107 h 107"/>
                  <a:gd name="T6" fmla="*/ 42 w 127"/>
                  <a:gd name="T7" fmla="*/ 0 h 107"/>
                  <a:gd name="T8" fmla="*/ 85 w 127"/>
                  <a:gd name="T9" fmla="*/ 0 h 107"/>
                  <a:gd name="T10" fmla="*/ 127 w 127"/>
                  <a:gd name="T11" fmla="*/ 107 h 107"/>
                  <a:gd name="T12" fmla="*/ 85 w 127"/>
                  <a:gd name="T13" fmla="*/ 107 h 107"/>
                  <a:gd name="T14" fmla="*/ 63 w 127"/>
                  <a:gd name="T15" fmla="*/ 4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7" h="107">
                    <a:moveTo>
                      <a:pt x="63" y="43"/>
                    </a:moveTo>
                    <a:lnTo>
                      <a:pt x="42" y="107"/>
                    </a:lnTo>
                    <a:lnTo>
                      <a:pt x="0" y="107"/>
                    </a:lnTo>
                    <a:lnTo>
                      <a:pt x="42" y="0"/>
                    </a:lnTo>
                    <a:lnTo>
                      <a:pt x="85" y="0"/>
                    </a:lnTo>
                    <a:lnTo>
                      <a:pt x="127" y="107"/>
                    </a:lnTo>
                    <a:lnTo>
                      <a:pt x="85" y="107"/>
                    </a:lnTo>
                    <a:lnTo>
                      <a:pt x="6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Freeform 9"/>
              <p:cNvSpPr>
                <a:spLocks/>
              </p:cNvSpPr>
              <p:nvPr userDrawn="1"/>
            </p:nvSpPr>
            <p:spPr bwMode="gray">
              <a:xfrm>
                <a:off x="1306513" y="782638"/>
                <a:ext cx="111125" cy="177800"/>
              </a:xfrm>
              <a:custGeom>
                <a:avLst/>
                <a:gdLst>
                  <a:gd name="T0" fmla="*/ 25 w 42"/>
                  <a:gd name="T1" fmla="*/ 28 h 67"/>
                  <a:gd name="T2" fmla="*/ 13 w 42"/>
                  <a:gd name="T3" fmla="*/ 17 h 67"/>
                  <a:gd name="T4" fmla="*/ 24 w 42"/>
                  <a:gd name="T5" fmla="*/ 10 h 67"/>
                  <a:gd name="T6" fmla="*/ 36 w 42"/>
                  <a:gd name="T7" fmla="*/ 13 h 67"/>
                  <a:gd name="T8" fmla="*/ 39 w 42"/>
                  <a:gd name="T9" fmla="*/ 3 h 67"/>
                  <a:gd name="T10" fmla="*/ 24 w 42"/>
                  <a:gd name="T11" fmla="*/ 0 h 67"/>
                  <a:gd name="T12" fmla="*/ 1 w 42"/>
                  <a:gd name="T13" fmla="*/ 19 h 67"/>
                  <a:gd name="T14" fmla="*/ 18 w 42"/>
                  <a:gd name="T15" fmla="*/ 37 h 67"/>
                  <a:gd name="T16" fmla="*/ 30 w 42"/>
                  <a:gd name="T17" fmla="*/ 48 h 67"/>
                  <a:gd name="T18" fmla="*/ 18 w 42"/>
                  <a:gd name="T19" fmla="*/ 57 h 67"/>
                  <a:gd name="T20" fmla="*/ 2 w 42"/>
                  <a:gd name="T21" fmla="*/ 53 h 67"/>
                  <a:gd name="T22" fmla="*/ 0 w 42"/>
                  <a:gd name="T23" fmla="*/ 63 h 67"/>
                  <a:gd name="T24" fmla="*/ 17 w 42"/>
                  <a:gd name="T25" fmla="*/ 67 h 67"/>
                  <a:gd name="T26" fmla="*/ 42 w 42"/>
                  <a:gd name="T27" fmla="*/ 47 h 67"/>
                  <a:gd name="T28" fmla="*/ 25 w 42"/>
                  <a:gd name="T29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67">
                    <a:moveTo>
                      <a:pt x="25" y="28"/>
                    </a:moveTo>
                    <a:cubicBezTo>
                      <a:pt x="17" y="25"/>
                      <a:pt x="13" y="22"/>
                      <a:pt x="13" y="17"/>
                    </a:cubicBezTo>
                    <a:cubicBezTo>
                      <a:pt x="13" y="14"/>
                      <a:pt x="16" y="10"/>
                      <a:pt x="24" y="10"/>
                    </a:cubicBezTo>
                    <a:cubicBezTo>
                      <a:pt x="30" y="10"/>
                      <a:pt x="34" y="11"/>
                      <a:pt x="36" y="1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6" y="1"/>
                      <a:pt x="31" y="0"/>
                      <a:pt x="24" y="0"/>
                    </a:cubicBezTo>
                    <a:cubicBezTo>
                      <a:pt x="10" y="0"/>
                      <a:pt x="1" y="8"/>
                      <a:pt x="1" y="19"/>
                    </a:cubicBezTo>
                    <a:cubicBezTo>
                      <a:pt x="1" y="28"/>
                      <a:pt x="8" y="34"/>
                      <a:pt x="18" y="37"/>
                    </a:cubicBezTo>
                    <a:cubicBezTo>
                      <a:pt x="27" y="40"/>
                      <a:pt x="30" y="43"/>
                      <a:pt x="30" y="48"/>
                    </a:cubicBezTo>
                    <a:cubicBezTo>
                      <a:pt x="30" y="53"/>
                      <a:pt x="26" y="57"/>
                      <a:pt x="18" y="57"/>
                    </a:cubicBezTo>
                    <a:cubicBezTo>
                      <a:pt x="12" y="57"/>
                      <a:pt x="6" y="55"/>
                      <a:pt x="2" y="5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3" y="65"/>
                      <a:pt x="10" y="67"/>
                      <a:pt x="17" y="67"/>
                    </a:cubicBezTo>
                    <a:cubicBezTo>
                      <a:pt x="34" y="67"/>
                      <a:pt x="42" y="58"/>
                      <a:pt x="42" y="47"/>
                    </a:cubicBezTo>
                    <a:cubicBezTo>
                      <a:pt x="42" y="38"/>
                      <a:pt x="36" y="32"/>
                      <a:pt x="25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Freeform 10"/>
              <p:cNvSpPr>
                <a:spLocks/>
              </p:cNvSpPr>
              <p:nvPr userDrawn="1"/>
            </p:nvSpPr>
            <p:spPr bwMode="gray">
              <a:xfrm>
                <a:off x="1425575" y="785813"/>
                <a:ext cx="130175" cy="173038"/>
              </a:xfrm>
              <a:custGeom>
                <a:avLst/>
                <a:gdLst>
                  <a:gd name="T0" fmla="*/ 0 w 82"/>
                  <a:gd name="T1" fmla="*/ 16 h 109"/>
                  <a:gd name="T2" fmla="*/ 32 w 82"/>
                  <a:gd name="T3" fmla="*/ 16 h 109"/>
                  <a:gd name="T4" fmla="*/ 32 w 82"/>
                  <a:gd name="T5" fmla="*/ 109 h 109"/>
                  <a:gd name="T6" fmla="*/ 52 w 82"/>
                  <a:gd name="T7" fmla="*/ 109 h 109"/>
                  <a:gd name="T8" fmla="*/ 52 w 82"/>
                  <a:gd name="T9" fmla="*/ 16 h 109"/>
                  <a:gd name="T10" fmla="*/ 82 w 82"/>
                  <a:gd name="T11" fmla="*/ 16 h 109"/>
                  <a:gd name="T12" fmla="*/ 82 w 82"/>
                  <a:gd name="T13" fmla="*/ 0 h 109"/>
                  <a:gd name="T14" fmla="*/ 0 w 82"/>
                  <a:gd name="T15" fmla="*/ 0 h 109"/>
                  <a:gd name="T16" fmla="*/ 0 w 82"/>
                  <a:gd name="T17" fmla="*/ 1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09">
                    <a:moveTo>
                      <a:pt x="0" y="16"/>
                    </a:moveTo>
                    <a:lnTo>
                      <a:pt x="32" y="16"/>
                    </a:lnTo>
                    <a:lnTo>
                      <a:pt x="32" y="109"/>
                    </a:lnTo>
                    <a:lnTo>
                      <a:pt x="52" y="109"/>
                    </a:lnTo>
                    <a:lnTo>
                      <a:pt x="52" y="16"/>
                    </a:lnTo>
                    <a:lnTo>
                      <a:pt x="82" y="16"/>
                    </a:lnTo>
                    <a:lnTo>
                      <a:pt x="82" y="0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gray">
              <a:xfrm>
                <a:off x="1708150" y="785813"/>
                <a:ext cx="103188" cy="173038"/>
              </a:xfrm>
              <a:custGeom>
                <a:avLst/>
                <a:gdLst>
                  <a:gd name="T0" fmla="*/ 20 w 65"/>
                  <a:gd name="T1" fmla="*/ 60 h 109"/>
                  <a:gd name="T2" fmla="*/ 62 w 65"/>
                  <a:gd name="T3" fmla="*/ 60 h 109"/>
                  <a:gd name="T4" fmla="*/ 62 w 65"/>
                  <a:gd name="T5" fmla="*/ 43 h 109"/>
                  <a:gd name="T6" fmla="*/ 20 w 65"/>
                  <a:gd name="T7" fmla="*/ 43 h 109"/>
                  <a:gd name="T8" fmla="*/ 20 w 65"/>
                  <a:gd name="T9" fmla="*/ 16 h 109"/>
                  <a:gd name="T10" fmla="*/ 63 w 65"/>
                  <a:gd name="T11" fmla="*/ 16 h 109"/>
                  <a:gd name="T12" fmla="*/ 63 w 65"/>
                  <a:gd name="T13" fmla="*/ 0 h 109"/>
                  <a:gd name="T14" fmla="*/ 0 w 65"/>
                  <a:gd name="T15" fmla="*/ 0 h 109"/>
                  <a:gd name="T16" fmla="*/ 0 w 65"/>
                  <a:gd name="T17" fmla="*/ 109 h 109"/>
                  <a:gd name="T18" fmla="*/ 65 w 65"/>
                  <a:gd name="T19" fmla="*/ 109 h 109"/>
                  <a:gd name="T20" fmla="*/ 65 w 65"/>
                  <a:gd name="T21" fmla="*/ 92 h 109"/>
                  <a:gd name="T22" fmla="*/ 20 w 65"/>
                  <a:gd name="T23" fmla="*/ 92 h 109"/>
                  <a:gd name="T24" fmla="*/ 20 w 65"/>
                  <a:gd name="T25" fmla="*/ 6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109">
                    <a:moveTo>
                      <a:pt x="20" y="60"/>
                    </a:moveTo>
                    <a:lnTo>
                      <a:pt x="62" y="60"/>
                    </a:lnTo>
                    <a:lnTo>
                      <a:pt x="62" y="43"/>
                    </a:lnTo>
                    <a:lnTo>
                      <a:pt x="20" y="43"/>
                    </a:lnTo>
                    <a:lnTo>
                      <a:pt x="20" y="16"/>
                    </a:lnTo>
                    <a:lnTo>
                      <a:pt x="63" y="16"/>
                    </a:lnTo>
                    <a:lnTo>
                      <a:pt x="63" y="0"/>
                    </a:lnTo>
                    <a:lnTo>
                      <a:pt x="0" y="0"/>
                    </a:lnTo>
                    <a:lnTo>
                      <a:pt x="0" y="109"/>
                    </a:lnTo>
                    <a:lnTo>
                      <a:pt x="65" y="109"/>
                    </a:lnTo>
                    <a:lnTo>
                      <a:pt x="65" y="92"/>
                    </a:lnTo>
                    <a:lnTo>
                      <a:pt x="20" y="92"/>
                    </a:lnTo>
                    <a:lnTo>
                      <a:pt x="20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Freeform 12"/>
              <p:cNvSpPr>
                <a:spLocks/>
              </p:cNvSpPr>
              <p:nvPr userDrawn="1"/>
            </p:nvSpPr>
            <p:spPr bwMode="gray">
              <a:xfrm>
                <a:off x="1839913" y="785813"/>
                <a:ext cx="101600" cy="173038"/>
              </a:xfrm>
              <a:custGeom>
                <a:avLst/>
                <a:gdLst>
                  <a:gd name="T0" fmla="*/ 20 w 64"/>
                  <a:gd name="T1" fmla="*/ 92 h 109"/>
                  <a:gd name="T2" fmla="*/ 20 w 64"/>
                  <a:gd name="T3" fmla="*/ 0 h 109"/>
                  <a:gd name="T4" fmla="*/ 0 w 64"/>
                  <a:gd name="T5" fmla="*/ 0 h 109"/>
                  <a:gd name="T6" fmla="*/ 0 w 64"/>
                  <a:gd name="T7" fmla="*/ 109 h 109"/>
                  <a:gd name="T8" fmla="*/ 64 w 64"/>
                  <a:gd name="T9" fmla="*/ 109 h 109"/>
                  <a:gd name="T10" fmla="*/ 64 w 64"/>
                  <a:gd name="T11" fmla="*/ 92 h 109"/>
                  <a:gd name="T12" fmla="*/ 20 w 64"/>
                  <a:gd name="T13" fmla="*/ 9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09">
                    <a:moveTo>
                      <a:pt x="20" y="92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109"/>
                    </a:lnTo>
                    <a:lnTo>
                      <a:pt x="64" y="109"/>
                    </a:lnTo>
                    <a:lnTo>
                      <a:pt x="64" y="92"/>
                    </a:lnTo>
                    <a:lnTo>
                      <a:pt x="20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Freeform 13"/>
              <p:cNvSpPr>
                <a:spLocks/>
              </p:cNvSpPr>
              <p:nvPr userDrawn="1"/>
            </p:nvSpPr>
            <p:spPr bwMode="gray">
              <a:xfrm>
                <a:off x="1576388" y="785813"/>
                <a:ext cx="104775" cy="173038"/>
              </a:xfrm>
              <a:custGeom>
                <a:avLst/>
                <a:gdLst>
                  <a:gd name="T0" fmla="*/ 21 w 66"/>
                  <a:gd name="T1" fmla="*/ 60 h 109"/>
                  <a:gd name="T2" fmla="*/ 61 w 66"/>
                  <a:gd name="T3" fmla="*/ 60 h 109"/>
                  <a:gd name="T4" fmla="*/ 61 w 66"/>
                  <a:gd name="T5" fmla="*/ 43 h 109"/>
                  <a:gd name="T6" fmla="*/ 21 w 66"/>
                  <a:gd name="T7" fmla="*/ 43 h 109"/>
                  <a:gd name="T8" fmla="*/ 21 w 66"/>
                  <a:gd name="T9" fmla="*/ 16 h 109"/>
                  <a:gd name="T10" fmla="*/ 62 w 66"/>
                  <a:gd name="T11" fmla="*/ 16 h 109"/>
                  <a:gd name="T12" fmla="*/ 62 w 66"/>
                  <a:gd name="T13" fmla="*/ 0 h 109"/>
                  <a:gd name="T14" fmla="*/ 0 w 66"/>
                  <a:gd name="T15" fmla="*/ 0 h 109"/>
                  <a:gd name="T16" fmla="*/ 0 w 66"/>
                  <a:gd name="T17" fmla="*/ 109 h 109"/>
                  <a:gd name="T18" fmla="*/ 66 w 66"/>
                  <a:gd name="T19" fmla="*/ 109 h 109"/>
                  <a:gd name="T20" fmla="*/ 66 w 66"/>
                  <a:gd name="T21" fmla="*/ 92 h 109"/>
                  <a:gd name="T22" fmla="*/ 21 w 66"/>
                  <a:gd name="T23" fmla="*/ 92 h 109"/>
                  <a:gd name="T24" fmla="*/ 21 w 66"/>
                  <a:gd name="T25" fmla="*/ 6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109">
                    <a:moveTo>
                      <a:pt x="21" y="60"/>
                    </a:moveTo>
                    <a:lnTo>
                      <a:pt x="61" y="60"/>
                    </a:lnTo>
                    <a:lnTo>
                      <a:pt x="61" y="43"/>
                    </a:lnTo>
                    <a:lnTo>
                      <a:pt x="21" y="43"/>
                    </a:lnTo>
                    <a:lnTo>
                      <a:pt x="21" y="16"/>
                    </a:lnTo>
                    <a:lnTo>
                      <a:pt x="62" y="16"/>
                    </a:lnTo>
                    <a:lnTo>
                      <a:pt x="62" y="0"/>
                    </a:lnTo>
                    <a:lnTo>
                      <a:pt x="0" y="0"/>
                    </a:lnTo>
                    <a:lnTo>
                      <a:pt x="0" y="109"/>
                    </a:lnTo>
                    <a:lnTo>
                      <a:pt x="66" y="109"/>
                    </a:lnTo>
                    <a:lnTo>
                      <a:pt x="66" y="92"/>
                    </a:lnTo>
                    <a:lnTo>
                      <a:pt x="21" y="92"/>
                    </a:lnTo>
                    <a:lnTo>
                      <a:pt x="21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" name="Tekstvak 1"/>
            <p:cNvSpPr txBox="1"/>
            <p:nvPr userDrawn="1"/>
          </p:nvSpPr>
          <p:spPr bwMode="gray">
            <a:xfrm>
              <a:off x="457200" y="4430887"/>
              <a:ext cx="36787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800" b="1" spc="-20" baseline="0" noProof="0" dirty="0">
                  <a:solidFill>
                    <a:schemeClr val="bg1"/>
                  </a:solidFill>
                </a:rPr>
                <a:t>Together we make the difference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057300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icture 1/2 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4572000" y="0"/>
            <a:ext cx="4572000" cy="51435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9079"/>
            <a:ext cx="3740149" cy="3394472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7225"/>
            <a:ext cx="3740400" cy="7990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B1B9532-7E1A-49CE-A5BD-7BB533469177}" type="datetime1">
              <a:rPr lang="en-GB" smtClean="0"/>
              <a:t>09/12/2019</a:t>
            </a:fld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Tata Steel | TITLE POWERPOINT PRESENTATION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892229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icture Cur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3702997" y="0"/>
            <a:ext cx="5441003" cy="5143500"/>
          </a:xfrm>
          <a:custGeom>
            <a:avLst/>
            <a:gdLst/>
            <a:ahLst/>
            <a:cxnLst/>
            <a:rect l="l" t="t" r="r" b="b"/>
            <a:pathLst>
              <a:path w="5441003" h="5143500">
                <a:moveTo>
                  <a:pt x="245991" y="0"/>
                </a:moveTo>
                <a:lnTo>
                  <a:pt x="5441003" y="0"/>
                </a:lnTo>
                <a:lnTo>
                  <a:pt x="5441003" y="5143500"/>
                </a:lnTo>
                <a:lnTo>
                  <a:pt x="284902" y="5143500"/>
                </a:lnTo>
                <a:cubicBezTo>
                  <a:pt x="153186" y="4282872"/>
                  <a:pt x="2014" y="3344424"/>
                  <a:pt x="0" y="2483796"/>
                </a:cubicBezTo>
                <a:cubicBezTo>
                  <a:pt x="2014" y="1629924"/>
                  <a:pt x="94819" y="847387"/>
                  <a:pt x="245991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184447"/>
            <a:ext cx="3110400" cy="3394800"/>
          </a:xfrm>
        </p:spPr>
        <p:txBody>
          <a:bodyPr/>
          <a:lstStyle>
            <a:lvl1pPr>
              <a:tabLst>
                <a:tab pos="2600325" algn="r"/>
              </a:tabLst>
              <a:defRPr sz="1400"/>
            </a:lvl1pPr>
            <a:lvl2pPr>
              <a:tabLst>
                <a:tab pos="2600325" algn="r"/>
              </a:tabLst>
              <a:defRPr sz="1400"/>
            </a:lvl2pPr>
            <a:lvl3pPr>
              <a:tabLst>
                <a:tab pos="2600325" algn="r"/>
              </a:tabLst>
              <a:defRPr sz="1400"/>
            </a:lvl3pPr>
            <a:lvl4pPr>
              <a:tabLst>
                <a:tab pos="2600325" algn="r"/>
              </a:tabLst>
              <a:defRPr sz="1400"/>
            </a:lvl4pPr>
            <a:lvl5pPr>
              <a:tabLst>
                <a:tab pos="2600325" algn="r"/>
              </a:tabLst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7225"/>
            <a:ext cx="3200400" cy="799032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67988AC-E587-4DDA-84C8-802B104B513E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6866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icture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6103938" y="0"/>
            <a:ext cx="3040062" cy="51435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184449"/>
            <a:ext cx="5272088" cy="339447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37225"/>
            <a:ext cx="5274000" cy="799032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F7C234A-AA53-4BF5-88C1-596684D23AE5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864224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u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4449"/>
            <a:ext cx="5274000" cy="339447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 bwMode="gray">
          <a:xfrm>
            <a:off x="6439711" y="124403"/>
            <a:ext cx="2704289" cy="4703766"/>
          </a:xfrm>
          <a:custGeom>
            <a:avLst/>
            <a:gdLst>
              <a:gd name="connsiteX0" fmla="*/ 0 w 2553005"/>
              <a:gd name="connsiteY0" fmla="*/ 0 h 4454957"/>
              <a:gd name="connsiteX1" fmla="*/ 2553005 w 2553005"/>
              <a:gd name="connsiteY1" fmla="*/ 0 h 4454957"/>
              <a:gd name="connsiteX2" fmla="*/ 2553005 w 2553005"/>
              <a:gd name="connsiteY2" fmla="*/ 4454957 h 4454957"/>
              <a:gd name="connsiteX3" fmla="*/ 0 w 2553005"/>
              <a:gd name="connsiteY3" fmla="*/ 4454957 h 4454957"/>
              <a:gd name="connsiteX4" fmla="*/ 0 w 2553005"/>
              <a:gd name="connsiteY4" fmla="*/ 0 h 4454957"/>
              <a:gd name="connsiteX0" fmla="*/ 117043 w 2553005"/>
              <a:gd name="connsiteY0" fmla="*/ 1338681 h 4454957"/>
              <a:gd name="connsiteX1" fmla="*/ 2553005 w 2553005"/>
              <a:gd name="connsiteY1" fmla="*/ 0 h 4454957"/>
              <a:gd name="connsiteX2" fmla="*/ 2553005 w 2553005"/>
              <a:gd name="connsiteY2" fmla="*/ 4454957 h 4454957"/>
              <a:gd name="connsiteX3" fmla="*/ 0 w 2553005"/>
              <a:gd name="connsiteY3" fmla="*/ 4454957 h 4454957"/>
              <a:gd name="connsiteX4" fmla="*/ 117043 w 2553005"/>
              <a:gd name="connsiteY4" fmla="*/ 1338681 h 4454957"/>
              <a:gd name="connsiteX0" fmla="*/ 375477 w 2811439"/>
              <a:gd name="connsiteY0" fmla="*/ 1471949 h 4588225"/>
              <a:gd name="connsiteX1" fmla="*/ 2811439 w 2811439"/>
              <a:gd name="connsiteY1" fmla="*/ 133268 h 4588225"/>
              <a:gd name="connsiteX2" fmla="*/ 2811439 w 2811439"/>
              <a:gd name="connsiteY2" fmla="*/ 4588225 h 4588225"/>
              <a:gd name="connsiteX3" fmla="*/ 258434 w 2811439"/>
              <a:gd name="connsiteY3" fmla="*/ 4588225 h 4588225"/>
              <a:gd name="connsiteX4" fmla="*/ 375477 w 2811439"/>
              <a:gd name="connsiteY4" fmla="*/ 1471949 h 4588225"/>
              <a:gd name="connsiteX0" fmla="*/ 375477 w 2811439"/>
              <a:gd name="connsiteY0" fmla="*/ 1338681 h 4454957"/>
              <a:gd name="connsiteX1" fmla="*/ 2811439 w 2811439"/>
              <a:gd name="connsiteY1" fmla="*/ 0 h 4454957"/>
              <a:gd name="connsiteX2" fmla="*/ 2811439 w 2811439"/>
              <a:gd name="connsiteY2" fmla="*/ 4454957 h 4454957"/>
              <a:gd name="connsiteX3" fmla="*/ 258434 w 2811439"/>
              <a:gd name="connsiteY3" fmla="*/ 4454957 h 4454957"/>
              <a:gd name="connsiteX4" fmla="*/ 375477 w 2811439"/>
              <a:gd name="connsiteY4" fmla="*/ 1338681 h 4454957"/>
              <a:gd name="connsiteX0" fmla="*/ 342142 w 2836626"/>
              <a:gd name="connsiteY0" fmla="*/ 1477669 h 4454957"/>
              <a:gd name="connsiteX1" fmla="*/ 2836626 w 2836626"/>
              <a:gd name="connsiteY1" fmla="*/ 0 h 4454957"/>
              <a:gd name="connsiteX2" fmla="*/ 2836626 w 2836626"/>
              <a:gd name="connsiteY2" fmla="*/ 4454957 h 4454957"/>
              <a:gd name="connsiteX3" fmla="*/ 283621 w 2836626"/>
              <a:gd name="connsiteY3" fmla="*/ 4454957 h 4454957"/>
              <a:gd name="connsiteX4" fmla="*/ 342142 w 2836626"/>
              <a:gd name="connsiteY4" fmla="*/ 1477669 h 4454957"/>
              <a:gd name="connsiteX0" fmla="*/ 360501 w 2854985"/>
              <a:gd name="connsiteY0" fmla="*/ 1477669 h 4454957"/>
              <a:gd name="connsiteX1" fmla="*/ 2854985 w 2854985"/>
              <a:gd name="connsiteY1" fmla="*/ 0 h 4454957"/>
              <a:gd name="connsiteX2" fmla="*/ 2854985 w 2854985"/>
              <a:gd name="connsiteY2" fmla="*/ 4454957 h 4454957"/>
              <a:gd name="connsiteX3" fmla="*/ 301980 w 2854985"/>
              <a:gd name="connsiteY3" fmla="*/ 4454957 h 4454957"/>
              <a:gd name="connsiteX4" fmla="*/ 360501 w 2854985"/>
              <a:gd name="connsiteY4" fmla="*/ 1477669 h 4454957"/>
              <a:gd name="connsiteX0" fmla="*/ 44999 w 2539483"/>
              <a:gd name="connsiteY0" fmla="*/ 1477669 h 4454957"/>
              <a:gd name="connsiteX1" fmla="*/ 2539483 w 2539483"/>
              <a:gd name="connsiteY1" fmla="*/ 0 h 4454957"/>
              <a:gd name="connsiteX2" fmla="*/ 2539483 w 2539483"/>
              <a:gd name="connsiteY2" fmla="*/ 4454957 h 4454957"/>
              <a:gd name="connsiteX3" fmla="*/ 1047182 w 2539483"/>
              <a:gd name="connsiteY3" fmla="*/ 3430829 h 4454957"/>
              <a:gd name="connsiteX4" fmla="*/ 44999 w 2539483"/>
              <a:gd name="connsiteY4" fmla="*/ 1477669 h 4454957"/>
              <a:gd name="connsiteX0" fmla="*/ 45399 w 2539883"/>
              <a:gd name="connsiteY0" fmla="*/ 1477669 h 4615678"/>
              <a:gd name="connsiteX1" fmla="*/ 2539883 w 2539883"/>
              <a:gd name="connsiteY1" fmla="*/ 0 h 4615678"/>
              <a:gd name="connsiteX2" fmla="*/ 2539883 w 2539883"/>
              <a:gd name="connsiteY2" fmla="*/ 4454957 h 4615678"/>
              <a:gd name="connsiteX3" fmla="*/ 1047582 w 2539883"/>
              <a:gd name="connsiteY3" fmla="*/ 3430829 h 4615678"/>
              <a:gd name="connsiteX4" fmla="*/ 45399 w 2539883"/>
              <a:gd name="connsiteY4" fmla="*/ 1477669 h 4615678"/>
              <a:gd name="connsiteX0" fmla="*/ 45399 w 2539883"/>
              <a:gd name="connsiteY0" fmla="*/ 1477669 h 4454957"/>
              <a:gd name="connsiteX1" fmla="*/ 2539883 w 2539883"/>
              <a:gd name="connsiteY1" fmla="*/ 0 h 4454957"/>
              <a:gd name="connsiteX2" fmla="*/ 2539883 w 2539883"/>
              <a:gd name="connsiteY2" fmla="*/ 4454957 h 4454957"/>
              <a:gd name="connsiteX3" fmla="*/ 1047582 w 2539883"/>
              <a:gd name="connsiteY3" fmla="*/ 3430829 h 4454957"/>
              <a:gd name="connsiteX4" fmla="*/ 45399 w 2539883"/>
              <a:gd name="connsiteY4" fmla="*/ 1477669 h 4454957"/>
              <a:gd name="connsiteX0" fmla="*/ 102396 w 2596880"/>
              <a:gd name="connsiteY0" fmla="*/ 1477669 h 4454957"/>
              <a:gd name="connsiteX1" fmla="*/ 2596880 w 2596880"/>
              <a:gd name="connsiteY1" fmla="*/ 0 h 4454957"/>
              <a:gd name="connsiteX2" fmla="*/ 2596880 w 2596880"/>
              <a:gd name="connsiteY2" fmla="*/ 4454957 h 4454957"/>
              <a:gd name="connsiteX3" fmla="*/ 687613 w 2596880"/>
              <a:gd name="connsiteY3" fmla="*/ 2962656 h 4454957"/>
              <a:gd name="connsiteX4" fmla="*/ 102396 w 2596880"/>
              <a:gd name="connsiteY4" fmla="*/ 1477669 h 4454957"/>
              <a:gd name="connsiteX0" fmla="*/ 106554 w 2564462"/>
              <a:gd name="connsiteY0" fmla="*/ 1375256 h 4454957"/>
              <a:gd name="connsiteX1" fmla="*/ 2564462 w 2564462"/>
              <a:gd name="connsiteY1" fmla="*/ 0 h 4454957"/>
              <a:gd name="connsiteX2" fmla="*/ 2564462 w 2564462"/>
              <a:gd name="connsiteY2" fmla="*/ 4454957 h 4454957"/>
              <a:gd name="connsiteX3" fmla="*/ 655195 w 2564462"/>
              <a:gd name="connsiteY3" fmla="*/ 2962656 h 4454957"/>
              <a:gd name="connsiteX4" fmla="*/ 106554 w 2564462"/>
              <a:gd name="connsiteY4" fmla="*/ 1375256 h 4454957"/>
              <a:gd name="connsiteX0" fmla="*/ 106554 w 2564462"/>
              <a:gd name="connsiteY0" fmla="*/ 1411832 h 4454957"/>
              <a:gd name="connsiteX1" fmla="*/ 2564462 w 2564462"/>
              <a:gd name="connsiteY1" fmla="*/ 0 h 4454957"/>
              <a:gd name="connsiteX2" fmla="*/ 2564462 w 2564462"/>
              <a:gd name="connsiteY2" fmla="*/ 4454957 h 4454957"/>
              <a:gd name="connsiteX3" fmla="*/ 655195 w 2564462"/>
              <a:gd name="connsiteY3" fmla="*/ 2962656 h 4454957"/>
              <a:gd name="connsiteX4" fmla="*/ 106554 w 2564462"/>
              <a:gd name="connsiteY4" fmla="*/ 1411832 h 4454957"/>
              <a:gd name="connsiteX0" fmla="*/ 108424 w 2566332"/>
              <a:gd name="connsiteY0" fmla="*/ 1411832 h 4454957"/>
              <a:gd name="connsiteX1" fmla="*/ 2566332 w 2566332"/>
              <a:gd name="connsiteY1" fmla="*/ 0 h 4454957"/>
              <a:gd name="connsiteX2" fmla="*/ 2566332 w 2566332"/>
              <a:gd name="connsiteY2" fmla="*/ 4454957 h 4454957"/>
              <a:gd name="connsiteX3" fmla="*/ 657065 w 2566332"/>
              <a:gd name="connsiteY3" fmla="*/ 2962656 h 4454957"/>
              <a:gd name="connsiteX4" fmla="*/ 108424 w 2566332"/>
              <a:gd name="connsiteY4" fmla="*/ 1411832 h 4454957"/>
              <a:gd name="connsiteX0" fmla="*/ 109379 w 2567287"/>
              <a:gd name="connsiteY0" fmla="*/ 1411832 h 4454957"/>
              <a:gd name="connsiteX1" fmla="*/ 2567287 w 2567287"/>
              <a:gd name="connsiteY1" fmla="*/ 0 h 4454957"/>
              <a:gd name="connsiteX2" fmla="*/ 2567287 w 2567287"/>
              <a:gd name="connsiteY2" fmla="*/ 4454957 h 4454957"/>
              <a:gd name="connsiteX3" fmla="*/ 658020 w 2567287"/>
              <a:gd name="connsiteY3" fmla="*/ 2962656 h 4454957"/>
              <a:gd name="connsiteX4" fmla="*/ 109379 w 2567287"/>
              <a:gd name="connsiteY4" fmla="*/ 1411832 h 4454957"/>
              <a:gd name="connsiteX0" fmla="*/ 107424 w 2558016"/>
              <a:gd name="connsiteY0" fmla="*/ 1397202 h 4454957"/>
              <a:gd name="connsiteX1" fmla="*/ 2558016 w 2558016"/>
              <a:gd name="connsiteY1" fmla="*/ 0 h 4454957"/>
              <a:gd name="connsiteX2" fmla="*/ 2558016 w 2558016"/>
              <a:gd name="connsiteY2" fmla="*/ 4454957 h 4454957"/>
              <a:gd name="connsiteX3" fmla="*/ 648749 w 2558016"/>
              <a:gd name="connsiteY3" fmla="*/ 2962656 h 4454957"/>
              <a:gd name="connsiteX4" fmla="*/ 107424 w 2558016"/>
              <a:gd name="connsiteY4" fmla="*/ 1397202 h 4454957"/>
              <a:gd name="connsiteX0" fmla="*/ 107424 w 2558016"/>
              <a:gd name="connsiteY0" fmla="*/ 1397202 h 4454957"/>
              <a:gd name="connsiteX1" fmla="*/ 2558016 w 2558016"/>
              <a:gd name="connsiteY1" fmla="*/ 0 h 4454957"/>
              <a:gd name="connsiteX2" fmla="*/ 2558016 w 2558016"/>
              <a:gd name="connsiteY2" fmla="*/ 4454957 h 4454957"/>
              <a:gd name="connsiteX3" fmla="*/ 648749 w 2558016"/>
              <a:gd name="connsiteY3" fmla="*/ 2962656 h 4454957"/>
              <a:gd name="connsiteX4" fmla="*/ 107424 w 2558016"/>
              <a:gd name="connsiteY4" fmla="*/ 1397202 h 4454957"/>
              <a:gd name="connsiteX0" fmla="*/ 105185 w 2574827"/>
              <a:gd name="connsiteY0" fmla="*/ 1416252 h 4454957"/>
              <a:gd name="connsiteX1" fmla="*/ 2574827 w 2574827"/>
              <a:gd name="connsiteY1" fmla="*/ 0 h 4454957"/>
              <a:gd name="connsiteX2" fmla="*/ 2574827 w 2574827"/>
              <a:gd name="connsiteY2" fmla="*/ 4454957 h 4454957"/>
              <a:gd name="connsiteX3" fmla="*/ 665560 w 2574827"/>
              <a:gd name="connsiteY3" fmla="*/ 2962656 h 4454957"/>
              <a:gd name="connsiteX4" fmla="*/ 105185 w 2574827"/>
              <a:gd name="connsiteY4" fmla="*/ 1416252 h 4454957"/>
              <a:gd name="connsiteX0" fmla="*/ 91602 w 2561244"/>
              <a:gd name="connsiteY0" fmla="*/ 1416252 h 4454957"/>
              <a:gd name="connsiteX1" fmla="*/ 2561244 w 2561244"/>
              <a:gd name="connsiteY1" fmla="*/ 0 h 4454957"/>
              <a:gd name="connsiteX2" fmla="*/ 2561244 w 2561244"/>
              <a:gd name="connsiteY2" fmla="*/ 4454957 h 4454957"/>
              <a:gd name="connsiteX3" fmla="*/ 651977 w 2561244"/>
              <a:gd name="connsiteY3" fmla="*/ 2962656 h 4454957"/>
              <a:gd name="connsiteX4" fmla="*/ 91602 w 2561244"/>
              <a:gd name="connsiteY4" fmla="*/ 1416252 h 445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1244" h="4454957">
                <a:moveTo>
                  <a:pt x="91602" y="1416252"/>
                </a:moveTo>
                <a:cubicBezTo>
                  <a:pt x="376476" y="960576"/>
                  <a:pt x="1862642" y="204826"/>
                  <a:pt x="2561244" y="0"/>
                </a:cubicBezTo>
                <a:lnTo>
                  <a:pt x="2561244" y="4454957"/>
                </a:lnTo>
                <a:cubicBezTo>
                  <a:pt x="1866300" y="4061156"/>
                  <a:pt x="1063584" y="3469107"/>
                  <a:pt x="651977" y="2962656"/>
                </a:cubicBezTo>
                <a:cubicBezTo>
                  <a:pt x="240370" y="2456205"/>
                  <a:pt x="-193272" y="1871928"/>
                  <a:pt x="91602" y="14162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18000" rIns="252000" anchor="ctr" anchorCtr="0"/>
          <a:lstStyle>
            <a:lvl1pPr marL="0" indent="0" algn="r">
              <a:lnSpc>
                <a:spcPct val="80000"/>
              </a:lnSpc>
              <a:buNone/>
              <a:defRPr sz="1000">
                <a:solidFill>
                  <a:schemeClr val="bg1"/>
                </a:solidFill>
              </a:defRPr>
            </a:lvl1pPr>
            <a:lvl2pPr marL="179388" indent="0" algn="r">
              <a:lnSpc>
                <a:spcPct val="80000"/>
              </a:lnSpc>
              <a:buNone/>
              <a:defRPr sz="1000">
                <a:solidFill>
                  <a:schemeClr val="bg1"/>
                </a:solidFill>
              </a:defRPr>
            </a:lvl2pPr>
            <a:lvl3pPr marL="357187" indent="0" algn="r">
              <a:lnSpc>
                <a:spcPct val="80000"/>
              </a:lnSpc>
              <a:buNone/>
              <a:defRPr sz="1000">
                <a:solidFill>
                  <a:schemeClr val="bg1"/>
                </a:solidFill>
              </a:defRPr>
            </a:lvl3pPr>
            <a:lvl4pPr marL="536575" indent="0" algn="r">
              <a:lnSpc>
                <a:spcPct val="80000"/>
              </a:lnSpc>
              <a:buNone/>
              <a:defRPr sz="1000">
                <a:solidFill>
                  <a:schemeClr val="bg1"/>
                </a:solidFill>
              </a:defRPr>
            </a:lvl4pPr>
            <a:lvl5pPr marL="0" indent="0" algn="r">
              <a:lnSpc>
                <a:spcPct val="80000"/>
              </a:lnSpc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37225"/>
            <a:ext cx="5274000" cy="799032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DF5529-5816-4701-AD82-A14096065691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6959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>
        <p:tmplLst>
          <p:tmpl>
            <p:tnLst>
              <p:par>
                <p:cTn presetID="2" presetClass="entr" presetSubtype="2" fill="hold" nodeType="after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Pu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0" y="0"/>
            <a:ext cx="9144000" cy="51435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4"/>
          </p:nvPr>
        </p:nvSpPr>
        <p:spPr bwMode="gray">
          <a:xfrm>
            <a:off x="6439711" y="124403"/>
            <a:ext cx="2704289" cy="4703766"/>
          </a:xfrm>
          <a:custGeom>
            <a:avLst/>
            <a:gdLst>
              <a:gd name="connsiteX0" fmla="*/ 0 w 2553005"/>
              <a:gd name="connsiteY0" fmla="*/ 0 h 4454957"/>
              <a:gd name="connsiteX1" fmla="*/ 2553005 w 2553005"/>
              <a:gd name="connsiteY1" fmla="*/ 0 h 4454957"/>
              <a:gd name="connsiteX2" fmla="*/ 2553005 w 2553005"/>
              <a:gd name="connsiteY2" fmla="*/ 4454957 h 4454957"/>
              <a:gd name="connsiteX3" fmla="*/ 0 w 2553005"/>
              <a:gd name="connsiteY3" fmla="*/ 4454957 h 4454957"/>
              <a:gd name="connsiteX4" fmla="*/ 0 w 2553005"/>
              <a:gd name="connsiteY4" fmla="*/ 0 h 4454957"/>
              <a:gd name="connsiteX0" fmla="*/ 117043 w 2553005"/>
              <a:gd name="connsiteY0" fmla="*/ 1338681 h 4454957"/>
              <a:gd name="connsiteX1" fmla="*/ 2553005 w 2553005"/>
              <a:gd name="connsiteY1" fmla="*/ 0 h 4454957"/>
              <a:gd name="connsiteX2" fmla="*/ 2553005 w 2553005"/>
              <a:gd name="connsiteY2" fmla="*/ 4454957 h 4454957"/>
              <a:gd name="connsiteX3" fmla="*/ 0 w 2553005"/>
              <a:gd name="connsiteY3" fmla="*/ 4454957 h 4454957"/>
              <a:gd name="connsiteX4" fmla="*/ 117043 w 2553005"/>
              <a:gd name="connsiteY4" fmla="*/ 1338681 h 4454957"/>
              <a:gd name="connsiteX0" fmla="*/ 375477 w 2811439"/>
              <a:gd name="connsiteY0" fmla="*/ 1471949 h 4588225"/>
              <a:gd name="connsiteX1" fmla="*/ 2811439 w 2811439"/>
              <a:gd name="connsiteY1" fmla="*/ 133268 h 4588225"/>
              <a:gd name="connsiteX2" fmla="*/ 2811439 w 2811439"/>
              <a:gd name="connsiteY2" fmla="*/ 4588225 h 4588225"/>
              <a:gd name="connsiteX3" fmla="*/ 258434 w 2811439"/>
              <a:gd name="connsiteY3" fmla="*/ 4588225 h 4588225"/>
              <a:gd name="connsiteX4" fmla="*/ 375477 w 2811439"/>
              <a:gd name="connsiteY4" fmla="*/ 1471949 h 4588225"/>
              <a:gd name="connsiteX0" fmla="*/ 375477 w 2811439"/>
              <a:gd name="connsiteY0" fmla="*/ 1338681 h 4454957"/>
              <a:gd name="connsiteX1" fmla="*/ 2811439 w 2811439"/>
              <a:gd name="connsiteY1" fmla="*/ 0 h 4454957"/>
              <a:gd name="connsiteX2" fmla="*/ 2811439 w 2811439"/>
              <a:gd name="connsiteY2" fmla="*/ 4454957 h 4454957"/>
              <a:gd name="connsiteX3" fmla="*/ 258434 w 2811439"/>
              <a:gd name="connsiteY3" fmla="*/ 4454957 h 4454957"/>
              <a:gd name="connsiteX4" fmla="*/ 375477 w 2811439"/>
              <a:gd name="connsiteY4" fmla="*/ 1338681 h 4454957"/>
              <a:gd name="connsiteX0" fmla="*/ 342142 w 2836626"/>
              <a:gd name="connsiteY0" fmla="*/ 1477669 h 4454957"/>
              <a:gd name="connsiteX1" fmla="*/ 2836626 w 2836626"/>
              <a:gd name="connsiteY1" fmla="*/ 0 h 4454957"/>
              <a:gd name="connsiteX2" fmla="*/ 2836626 w 2836626"/>
              <a:gd name="connsiteY2" fmla="*/ 4454957 h 4454957"/>
              <a:gd name="connsiteX3" fmla="*/ 283621 w 2836626"/>
              <a:gd name="connsiteY3" fmla="*/ 4454957 h 4454957"/>
              <a:gd name="connsiteX4" fmla="*/ 342142 w 2836626"/>
              <a:gd name="connsiteY4" fmla="*/ 1477669 h 4454957"/>
              <a:gd name="connsiteX0" fmla="*/ 360501 w 2854985"/>
              <a:gd name="connsiteY0" fmla="*/ 1477669 h 4454957"/>
              <a:gd name="connsiteX1" fmla="*/ 2854985 w 2854985"/>
              <a:gd name="connsiteY1" fmla="*/ 0 h 4454957"/>
              <a:gd name="connsiteX2" fmla="*/ 2854985 w 2854985"/>
              <a:gd name="connsiteY2" fmla="*/ 4454957 h 4454957"/>
              <a:gd name="connsiteX3" fmla="*/ 301980 w 2854985"/>
              <a:gd name="connsiteY3" fmla="*/ 4454957 h 4454957"/>
              <a:gd name="connsiteX4" fmla="*/ 360501 w 2854985"/>
              <a:gd name="connsiteY4" fmla="*/ 1477669 h 4454957"/>
              <a:gd name="connsiteX0" fmla="*/ 44999 w 2539483"/>
              <a:gd name="connsiteY0" fmla="*/ 1477669 h 4454957"/>
              <a:gd name="connsiteX1" fmla="*/ 2539483 w 2539483"/>
              <a:gd name="connsiteY1" fmla="*/ 0 h 4454957"/>
              <a:gd name="connsiteX2" fmla="*/ 2539483 w 2539483"/>
              <a:gd name="connsiteY2" fmla="*/ 4454957 h 4454957"/>
              <a:gd name="connsiteX3" fmla="*/ 1047182 w 2539483"/>
              <a:gd name="connsiteY3" fmla="*/ 3430829 h 4454957"/>
              <a:gd name="connsiteX4" fmla="*/ 44999 w 2539483"/>
              <a:gd name="connsiteY4" fmla="*/ 1477669 h 4454957"/>
              <a:gd name="connsiteX0" fmla="*/ 45399 w 2539883"/>
              <a:gd name="connsiteY0" fmla="*/ 1477669 h 4615678"/>
              <a:gd name="connsiteX1" fmla="*/ 2539883 w 2539883"/>
              <a:gd name="connsiteY1" fmla="*/ 0 h 4615678"/>
              <a:gd name="connsiteX2" fmla="*/ 2539883 w 2539883"/>
              <a:gd name="connsiteY2" fmla="*/ 4454957 h 4615678"/>
              <a:gd name="connsiteX3" fmla="*/ 1047582 w 2539883"/>
              <a:gd name="connsiteY3" fmla="*/ 3430829 h 4615678"/>
              <a:gd name="connsiteX4" fmla="*/ 45399 w 2539883"/>
              <a:gd name="connsiteY4" fmla="*/ 1477669 h 4615678"/>
              <a:gd name="connsiteX0" fmla="*/ 45399 w 2539883"/>
              <a:gd name="connsiteY0" fmla="*/ 1477669 h 4454957"/>
              <a:gd name="connsiteX1" fmla="*/ 2539883 w 2539883"/>
              <a:gd name="connsiteY1" fmla="*/ 0 h 4454957"/>
              <a:gd name="connsiteX2" fmla="*/ 2539883 w 2539883"/>
              <a:gd name="connsiteY2" fmla="*/ 4454957 h 4454957"/>
              <a:gd name="connsiteX3" fmla="*/ 1047582 w 2539883"/>
              <a:gd name="connsiteY3" fmla="*/ 3430829 h 4454957"/>
              <a:gd name="connsiteX4" fmla="*/ 45399 w 2539883"/>
              <a:gd name="connsiteY4" fmla="*/ 1477669 h 4454957"/>
              <a:gd name="connsiteX0" fmla="*/ 102396 w 2596880"/>
              <a:gd name="connsiteY0" fmla="*/ 1477669 h 4454957"/>
              <a:gd name="connsiteX1" fmla="*/ 2596880 w 2596880"/>
              <a:gd name="connsiteY1" fmla="*/ 0 h 4454957"/>
              <a:gd name="connsiteX2" fmla="*/ 2596880 w 2596880"/>
              <a:gd name="connsiteY2" fmla="*/ 4454957 h 4454957"/>
              <a:gd name="connsiteX3" fmla="*/ 687613 w 2596880"/>
              <a:gd name="connsiteY3" fmla="*/ 2962656 h 4454957"/>
              <a:gd name="connsiteX4" fmla="*/ 102396 w 2596880"/>
              <a:gd name="connsiteY4" fmla="*/ 1477669 h 4454957"/>
              <a:gd name="connsiteX0" fmla="*/ 106554 w 2564462"/>
              <a:gd name="connsiteY0" fmla="*/ 1375256 h 4454957"/>
              <a:gd name="connsiteX1" fmla="*/ 2564462 w 2564462"/>
              <a:gd name="connsiteY1" fmla="*/ 0 h 4454957"/>
              <a:gd name="connsiteX2" fmla="*/ 2564462 w 2564462"/>
              <a:gd name="connsiteY2" fmla="*/ 4454957 h 4454957"/>
              <a:gd name="connsiteX3" fmla="*/ 655195 w 2564462"/>
              <a:gd name="connsiteY3" fmla="*/ 2962656 h 4454957"/>
              <a:gd name="connsiteX4" fmla="*/ 106554 w 2564462"/>
              <a:gd name="connsiteY4" fmla="*/ 1375256 h 4454957"/>
              <a:gd name="connsiteX0" fmla="*/ 106554 w 2564462"/>
              <a:gd name="connsiteY0" fmla="*/ 1411832 h 4454957"/>
              <a:gd name="connsiteX1" fmla="*/ 2564462 w 2564462"/>
              <a:gd name="connsiteY1" fmla="*/ 0 h 4454957"/>
              <a:gd name="connsiteX2" fmla="*/ 2564462 w 2564462"/>
              <a:gd name="connsiteY2" fmla="*/ 4454957 h 4454957"/>
              <a:gd name="connsiteX3" fmla="*/ 655195 w 2564462"/>
              <a:gd name="connsiteY3" fmla="*/ 2962656 h 4454957"/>
              <a:gd name="connsiteX4" fmla="*/ 106554 w 2564462"/>
              <a:gd name="connsiteY4" fmla="*/ 1411832 h 4454957"/>
              <a:gd name="connsiteX0" fmla="*/ 108424 w 2566332"/>
              <a:gd name="connsiteY0" fmla="*/ 1411832 h 4454957"/>
              <a:gd name="connsiteX1" fmla="*/ 2566332 w 2566332"/>
              <a:gd name="connsiteY1" fmla="*/ 0 h 4454957"/>
              <a:gd name="connsiteX2" fmla="*/ 2566332 w 2566332"/>
              <a:gd name="connsiteY2" fmla="*/ 4454957 h 4454957"/>
              <a:gd name="connsiteX3" fmla="*/ 657065 w 2566332"/>
              <a:gd name="connsiteY3" fmla="*/ 2962656 h 4454957"/>
              <a:gd name="connsiteX4" fmla="*/ 108424 w 2566332"/>
              <a:gd name="connsiteY4" fmla="*/ 1411832 h 4454957"/>
              <a:gd name="connsiteX0" fmla="*/ 109379 w 2567287"/>
              <a:gd name="connsiteY0" fmla="*/ 1411832 h 4454957"/>
              <a:gd name="connsiteX1" fmla="*/ 2567287 w 2567287"/>
              <a:gd name="connsiteY1" fmla="*/ 0 h 4454957"/>
              <a:gd name="connsiteX2" fmla="*/ 2567287 w 2567287"/>
              <a:gd name="connsiteY2" fmla="*/ 4454957 h 4454957"/>
              <a:gd name="connsiteX3" fmla="*/ 658020 w 2567287"/>
              <a:gd name="connsiteY3" fmla="*/ 2962656 h 4454957"/>
              <a:gd name="connsiteX4" fmla="*/ 109379 w 2567287"/>
              <a:gd name="connsiteY4" fmla="*/ 1411832 h 4454957"/>
              <a:gd name="connsiteX0" fmla="*/ 107424 w 2558016"/>
              <a:gd name="connsiteY0" fmla="*/ 1397202 h 4454957"/>
              <a:gd name="connsiteX1" fmla="*/ 2558016 w 2558016"/>
              <a:gd name="connsiteY1" fmla="*/ 0 h 4454957"/>
              <a:gd name="connsiteX2" fmla="*/ 2558016 w 2558016"/>
              <a:gd name="connsiteY2" fmla="*/ 4454957 h 4454957"/>
              <a:gd name="connsiteX3" fmla="*/ 648749 w 2558016"/>
              <a:gd name="connsiteY3" fmla="*/ 2962656 h 4454957"/>
              <a:gd name="connsiteX4" fmla="*/ 107424 w 2558016"/>
              <a:gd name="connsiteY4" fmla="*/ 1397202 h 4454957"/>
              <a:gd name="connsiteX0" fmla="*/ 107424 w 2558016"/>
              <a:gd name="connsiteY0" fmla="*/ 1397202 h 4454957"/>
              <a:gd name="connsiteX1" fmla="*/ 2558016 w 2558016"/>
              <a:gd name="connsiteY1" fmla="*/ 0 h 4454957"/>
              <a:gd name="connsiteX2" fmla="*/ 2558016 w 2558016"/>
              <a:gd name="connsiteY2" fmla="*/ 4454957 h 4454957"/>
              <a:gd name="connsiteX3" fmla="*/ 648749 w 2558016"/>
              <a:gd name="connsiteY3" fmla="*/ 2962656 h 4454957"/>
              <a:gd name="connsiteX4" fmla="*/ 107424 w 2558016"/>
              <a:gd name="connsiteY4" fmla="*/ 1397202 h 4454957"/>
              <a:gd name="connsiteX0" fmla="*/ 105185 w 2574827"/>
              <a:gd name="connsiteY0" fmla="*/ 1416252 h 4454957"/>
              <a:gd name="connsiteX1" fmla="*/ 2574827 w 2574827"/>
              <a:gd name="connsiteY1" fmla="*/ 0 h 4454957"/>
              <a:gd name="connsiteX2" fmla="*/ 2574827 w 2574827"/>
              <a:gd name="connsiteY2" fmla="*/ 4454957 h 4454957"/>
              <a:gd name="connsiteX3" fmla="*/ 665560 w 2574827"/>
              <a:gd name="connsiteY3" fmla="*/ 2962656 h 4454957"/>
              <a:gd name="connsiteX4" fmla="*/ 105185 w 2574827"/>
              <a:gd name="connsiteY4" fmla="*/ 1416252 h 4454957"/>
              <a:gd name="connsiteX0" fmla="*/ 91602 w 2561244"/>
              <a:gd name="connsiteY0" fmla="*/ 1416252 h 4454957"/>
              <a:gd name="connsiteX1" fmla="*/ 2561244 w 2561244"/>
              <a:gd name="connsiteY1" fmla="*/ 0 h 4454957"/>
              <a:gd name="connsiteX2" fmla="*/ 2561244 w 2561244"/>
              <a:gd name="connsiteY2" fmla="*/ 4454957 h 4454957"/>
              <a:gd name="connsiteX3" fmla="*/ 651977 w 2561244"/>
              <a:gd name="connsiteY3" fmla="*/ 2962656 h 4454957"/>
              <a:gd name="connsiteX4" fmla="*/ 91602 w 2561244"/>
              <a:gd name="connsiteY4" fmla="*/ 1416252 h 445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1244" h="4454957">
                <a:moveTo>
                  <a:pt x="91602" y="1416252"/>
                </a:moveTo>
                <a:cubicBezTo>
                  <a:pt x="376476" y="960576"/>
                  <a:pt x="1862642" y="204826"/>
                  <a:pt x="2561244" y="0"/>
                </a:cubicBezTo>
                <a:lnTo>
                  <a:pt x="2561244" y="4454957"/>
                </a:lnTo>
                <a:cubicBezTo>
                  <a:pt x="1866300" y="4061156"/>
                  <a:pt x="1063584" y="3469107"/>
                  <a:pt x="651977" y="2962656"/>
                </a:cubicBezTo>
                <a:cubicBezTo>
                  <a:pt x="240370" y="2456205"/>
                  <a:pt x="-193272" y="1871928"/>
                  <a:pt x="91602" y="14162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18000" rIns="252000" anchor="ctr" anchorCtr="0"/>
          <a:lstStyle>
            <a:lvl1pPr marL="0" indent="0" algn="r">
              <a:lnSpc>
                <a:spcPct val="80000"/>
              </a:lnSpc>
              <a:buNone/>
              <a:defRPr sz="1000">
                <a:solidFill>
                  <a:schemeClr val="bg1"/>
                </a:solidFill>
              </a:defRPr>
            </a:lvl1pPr>
            <a:lvl2pPr marL="179388" indent="0" algn="r">
              <a:lnSpc>
                <a:spcPct val="80000"/>
              </a:lnSpc>
              <a:buNone/>
              <a:defRPr sz="1000">
                <a:solidFill>
                  <a:schemeClr val="bg1"/>
                </a:solidFill>
              </a:defRPr>
            </a:lvl2pPr>
            <a:lvl3pPr marL="357187" indent="0" algn="r">
              <a:lnSpc>
                <a:spcPct val="80000"/>
              </a:lnSpc>
              <a:buNone/>
              <a:defRPr sz="1000">
                <a:solidFill>
                  <a:schemeClr val="bg1"/>
                </a:solidFill>
              </a:defRPr>
            </a:lvl3pPr>
            <a:lvl4pPr marL="536575" indent="0" algn="r">
              <a:lnSpc>
                <a:spcPct val="80000"/>
              </a:lnSpc>
              <a:buNone/>
              <a:defRPr sz="1000">
                <a:solidFill>
                  <a:schemeClr val="bg1"/>
                </a:solidFill>
              </a:defRPr>
            </a:lvl4pPr>
            <a:lvl5pPr marL="0" indent="0" algn="r">
              <a:lnSpc>
                <a:spcPct val="80000"/>
              </a:lnSpc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45EA40-C02B-4A55-BA37-7FEB02933582}" type="datetime1">
              <a:rPr lang="en-GB" smtClean="0"/>
              <a:t>09/12/2019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Tata Steel | TITLE POWERPOINT PRESENTATION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3290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>
        <p:tmplLst>
          <p:tmpl>
            <p:tnLst>
              <p:par>
                <p:cTn presetID="2" presetClass="entr" presetSubtype="2" fill="hold" nodeType="after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84447"/>
            <a:ext cx="4038600" cy="3394800"/>
          </a:xfrm>
        </p:spPr>
        <p:txBody>
          <a:bodyPr/>
          <a:lstStyle>
            <a:lvl1pPr>
              <a:tabLst>
                <a:tab pos="3767138" algn="r"/>
              </a:tabLst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90932"/>
            <a:ext cx="4038600" cy="3394800"/>
          </a:xfrm>
        </p:spPr>
        <p:txBody>
          <a:bodyPr/>
          <a:lstStyle>
            <a:lvl1pPr>
              <a:tabLst>
                <a:tab pos="3767138" algn="r"/>
              </a:tabLst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BFC90-A58D-46E0-87B3-DB56AB627FE2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328440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79387"/>
            <a:ext cx="4038600" cy="1699860"/>
          </a:xfrm>
        </p:spPr>
        <p:txBody>
          <a:bodyPr/>
          <a:lstStyle>
            <a:lvl1pPr>
              <a:tabLst>
                <a:tab pos="3767138" algn="r"/>
              </a:tabLst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885872"/>
            <a:ext cx="4038600" cy="1699860"/>
          </a:xfrm>
        </p:spPr>
        <p:txBody>
          <a:bodyPr/>
          <a:lstStyle>
            <a:lvl1pPr>
              <a:tabLst>
                <a:tab pos="3767138" algn="r"/>
              </a:tabLst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8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69912" y="1017588"/>
            <a:ext cx="3170600" cy="17892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754804" y="1017588"/>
            <a:ext cx="3170600" cy="17892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9F8C278F-D68A-4E3E-815E-823A6CF96EEE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110365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Picture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7225"/>
            <a:ext cx="8229600" cy="799032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84447"/>
            <a:ext cx="5274000" cy="1442021"/>
          </a:xfrm>
        </p:spPr>
        <p:txBody>
          <a:bodyPr/>
          <a:lstStyle>
            <a:lvl1pPr>
              <a:tabLst>
                <a:tab pos="3767138" algn="r"/>
              </a:tabLst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28025"/>
            <a:ext cx="5274000" cy="1443600"/>
          </a:xfrm>
        </p:spPr>
        <p:txBody>
          <a:bodyPr/>
          <a:lstStyle>
            <a:lvl1pPr>
              <a:tabLst>
                <a:tab pos="3767138" algn="r"/>
              </a:tabLst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6103938" y="1017588"/>
            <a:ext cx="2473325" cy="1610459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5"/>
          </p:nvPr>
        </p:nvSpPr>
        <p:spPr>
          <a:xfrm>
            <a:off x="6103938" y="2790869"/>
            <a:ext cx="2473325" cy="1610459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5E76CD9-35CC-40B1-9A6D-E4B453500984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907383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4" y="1184447"/>
            <a:ext cx="2597285" cy="33948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71443" y="1184447"/>
            <a:ext cx="2599200" cy="33948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6087600" y="1184447"/>
            <a:ext cx="2599200" cy="33948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F2FEE4E-64F3-4D7C-97BD-A2D47D5152CB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358244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4" y="2743199"/>
            <a:ext cx="2597285" cy="1836047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71443" y="2743199"/>
            <a:ext cx="2599200" cy="1836047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6087600" y="2743199"/>
            <a:ext cx="2599200" cy="1836047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4"/>
          </p:nvPr>
        </p:nvSpPr>
        <p:spPr>
          <a:xfrm>
            <a:off x="569913" y="1017588"/>
            <a:ext cx="2473325" cy="1610459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5"/>
          </p:nvPr>
        </p:nvSpPr>
        <p:spPr>
          <a:xfrm>
            <a:off x="3333683" y="1017588"/>
            <a:ext cx="2473325" cy="1610459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6"/>
          </p:nvPr>
        </p:nvSpPr>
        <p:spPr>
          <a:xfrm>
            <a:off x="6097453" y="1017588"/>
            <a:ext cx="2473325" cy="1610459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BAC32F1E-744F-46B4-A6C4-01E6BF893D80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96982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3702997" y="0"/>
            <a:ext cx="5441003" cy="5143500"/>
          </a:xfrm>
          <a:custGeom>
            <a:avLst/>
            <a:gdLst/>
            <a:ahLst/>
            <a:cxnLst/>
            <a:rect l="l" t="t" r="r" b="b"/>
            <a:pathLst>
              <a:path w="5441003" h="5143500">
                <a:moveTo>
                  <a:pt x="245991" y="0"/>
                </a:moveTo>
                <a:lnTo>
                  <a:pt x="5441003" y="0"/>
                </a:lnTo>
                <a:lnTo>
                  <a:pt x="5441003" y="5143500"/>
                </a:lnTo>
                <a:lnTo>
                  <a:pt x="284902" y="5143500"/>
                </a:lnTo>
                <a:cubicBezTo>
                  <a:pt x="153186" y="4282872"/>
                  <a:pt x="2014" y="3344424"/>
                  <a:pt x="0" y="2483796"/>
                </a:cubicBezTo>
                <a:cubicBezTo>
                  <a:pt x="2014" y="1629924"/>
                  <a:pt x="94819" y="847387"/>
                  <a:pt x="245991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184447"/>
            <a:ext cx="3110400" cy="3394800"/>
          </a:xfrm>
        </p:spPr>
        <p:txBody>
          <a:bodyPr/>
          <a:lstStyle>
            <a:lvl1pPr>
              <a:tabLst>
                <a:tab pos="2600325" algn="r"/>
              </a:tabLst>
              <a:defRPr sz="1400"/>
            </a:lvl1pPr>
            <a:lvl2pPr>
              <a:tabLst>
                <a:tab pos="2600325" algn="r"/>
              </a:tabLst>
              <a:defRPr sz="1400"/>
            </a:lvl2pPr>
            <a:lvl3pPr>
              <a:tabLst>
                <a:tab pos="2600325" algn="r"/>
              </a:tabLst>
              <a:defRPr sz="1400"/>
            </a:lvl3pPr>
            <a:lvl4pPr>
              <a:tabLst>
                <a:tab pos="2600325" algn="r"/>
              </a:tabLst>
              <a:defRPr sz="1400"/>
            </a:lvl4pPr>
            <a:lvl5pPr>
              <a:spcBef>
                <a:spcPts val="800"/>
              </a:spcBef>
              <a:tabLst>
                <a:tab pos="2600325" algn="r"/>
              </a:tabLst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7225"/>
            <a:ext cx="3200400" cy="799032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95D71E4-E973-438F-A4DC-B1518620F05B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139658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8" name="Table Placeholder 7"/>
          <p:cNvSpPr>
            <a:spLocks noGrp="1"/>
          </p:cNvSpPr>
          <p:nvPr>
            <p:ph type="tbl" sz="quarter" idx="13"/>
          </p:nvPr>
        </p:nvSpPr>
        <p:spPr>
          <a:xfrm>
            <a:off x="569917" y="1180696"/>
            <a:ext cx="8002587" cy="3394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table</a:t>
            </a:r>
            <a:endParaRPr lang="en-GB" noProof="0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F0AA33A-9D03-4F1A-8446-942D22170815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209189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BFCD8-9B70-4579-8446-397BDFF25A51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831602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/>
          </p:nvPr>
        </p:nvSpPr>
        <p:spPr>
          <a:xfrm>
            <a:off x="569913" y="1333144"/>
            <a:ext cx="1900800" cy="18144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/>
          </p:nvPr>
        </p:nvSpPr>
        <p:spPr>
          <a:xfrm>
            <a:off x="6676463" y="1333144"/>
            <a:ext cx="1900800" cy="18144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/>
          </p:nvPr>
        </p:nvSpPr>
        <p:spPr>
          <a:xfrm>
            <a:off x="2605430" y="1333144"/>
            <a:ext cx="1900800" cy="18144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10" name="Picture Placeholder 2"/>
          <p:cNvSpPr>
            <a:spLocks noGrp="1"/>
          </p:cNvSpPr>
          <p:nvPr>
            <p:ph type="pic" idx="16"/>
          </p:nvPr>
        </p:nvSpPr>
        <p:spPr>
          <a:xfrm>
            <a:off x="4640947" y="1333144"/>
            <a:ext cx="1900800" cy="18144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A20BF6D2-C812-45FF-B53B-F4C36D6BAC1E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652531"/>
      </p:ext>
    </p:extLst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B18C5-6E8D-4277-89B5-DD5C232E8591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89354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1217655"/>
            <a:ext cx="8229600" cy="857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3531685"/>
            <a:ext cx="7345362" cy="1274195"/>
          </a:xfrm>
        </p:spPr>
        <p:txBody>
          <a:bodyPr anchor="b" anchorCtr="0">
            <a:spAutoFit/>
          </a:bodyPr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179388" indent="0">
              <a:buFontTx/>
              <a:buNone/>
              <a:defRPr sz="1200">
                <a:solidFill>
                  <a:schemeClr val="bg1"/>
                </a:solidFill>
              </a:defRPr>
            </a:lvl2pPr>
            <a:lvl3pPr marL="357187" indent="0">
              <a:buFontTx/>
              <a:buNone/>
              <a:defRPr sz="1200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1200">
                <a:solidFill>
                  <a:schemeClr val="bg1"/>
                </a:solidFill>
              </a:defRPr>
            </a:lvl4pPr>
            <a:lvl5pPr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053606225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icture Placeholder 2"/>
          <p:cNvSpPr>
            <a:spLocks noGrp="1"/>
          </p:cNvSpPr>
          <p:nvPr>
            <p:ph type="pic" idx="14"/>
          </p:nvPr>
        </p:nvSpPr>
        <p:spPr>
          <a:xfrm>
            <a:off x="0" y="0"/>
            <a:ext cx="9144000" cy="51435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143500"/>
          </a:xfrm>
          <a:blipFill>
            <a:blip r:embed="rId2"/>
            <a:stretch>
              <a:fillRect/>
            </a:stretch>
          </a:blipFill>
        </p:spPr>
        <p:txBody>
          <a:bodyPr lIns="550800" tIns="2257200" rIns="550800"/>
          <a:lstStyle>
            <a:lvl1pPr>
              <a:defRPr sz="40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1" name="Subtitle 2"/>
          <p:cNvSpPr>
            <a:spLocks noGrp="1"/>
          </p:cNvSpPr>
          <p:nvPr>
            <p:ph type="subTitle" idx="1"/>
          </p:nvPr>
        </p:nvSpPr>
        <p:spPr>
          <a:xfrm>
            <a:off x="457200" y="3370619"/>
            <a:ext cx="8229600" cy="327077"/>
          </a:xfrm>
        </p:spPr>
        <p:txBody>
          <a:bodyPr>
            <a:sp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 dirty="0"/>
          </a:p>
        </p:txBody>
      </p:sp>
      <p:sp>
        <p:nvSpPr>
          <p:cNvPr id="45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7885744" y="336904"/>
            <a:ext cx="687600" cy="601200"/>
          </a:xfrm>
          <a:blipFill>
            <a:blip r:embed="rId3"/>
            <a:stretch>
              <a:fillRect l="205" r="205"/>
            </a:stretch>
          </a:blipFill>
        </p:spPr>
        <p:txBody>
          <a:bodyPr anchor="ctr" anchorCtr="0"/>
          <a:lstStyle>
            <a:lvl1pPr marL="0" indent="0" algn="ctr">
              <a:buNone/>
              <a:defRPr sz="100">
                <a:solidFill>
                  <a:schemeClr val="accent6">
                    <a:alpha val="0"/>
                  </a:schemeClr>
                </a:solidFill>
              </a:defRPr>
            </a:lvl1pPr>
          </a:lstStyle>
          <a:p>
            <a:pPr lvl="0"/>
            <a:r>
              <a:rPr lang="nl-NL" dirty="0"/>
              <a:t>Pay-off</a:t>
            </a:r>
          </a:p>
        </p:txBody>
      </p:sp>
      <p:sp>
        <p:nvSpPr>
          <p:cNvPr id="3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573159" y="758186"/>
            <a:ext cx="1393200" cy="176400"/>
          </a:xfrm>
          <a:blipFill>
            <a:blip r:embed="rId4"/>
            <a:stretch>
              <a:fillRect l="205" r="205"/>
            </a:stretch>
          </a:blipFill>
        </p:spPr>
        <p:txBody>
          <a:bodyPr anchor="ctr" anchorCtr="0"/>
          <a:lstStyle>
            <a:lvl1pPr marL="0" indent="0" algn="ctr">
              <a:buNone/>
              <a:defRPr sz="100">
                <a:solidFill>
                  <a:schemeClr val="accent6">
                    <a:alpha val="0"/>
                  </a:schemeClr>
                </a:solidFill>
              </a:defRPr>
            </a:lvl1pPr>
          </a:lstStyle>
          <a:p>
            <a:pPr lvl="0"/>
            <a:r>
              <a:rPr lang="nl-NL" dirty="0"/>
              <a:t>Pay-off</a:t>
            </a:r>
          </a:p>
        </p:txBody>
      </p:sp>
      <p:sp>
        <p:nvSpPr>
          <p:cNvPr id="3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20758" y="4402993"/>
            <a:ext cx="3760353" cy="482400"/>
          </a:xfrm>
          <a:blipFill>
            <a:blip r:embed="rId5"/>
            <a:stretch>
              <a:fillRect l="205" r="205"/>
            </a:stretch>
          </a:blipFill>
        </p:spPr>
        <p:txBody>
          <a:bodyPr anchor="ctr" anchorCtr="0"/>
          <a:lstStyle>
            <a:lvl1pPr marL="0" indent="0" algn="ctr">
              <a:buNone/>
              <a:defRPr sz="100">
                <a:solidFill>
                  <a:schemeClr val="accent6">
                    <a:alpha val="0"/>
                  </a:schemeClr>
                </a:solidFill>
              </a:defRPr>
            </a:lvl1pPr>
          </a:lstStyle>
          <a:p>
            <a:pPr lvl="0"/>
            <a:r>
              <a:rPr lang="nl-NL" dirty="0"/>
              <a:t>Pay-off</a:t>
            </a:r>
          </a:p>
        </p:txBody>
      </p:sp>
    </p:spTree>
    <p:extLst>
      <p:ext uri="{BB962C8B-B14F-4D97-AF65-F5344CB8AC3E}">
        <p14:creationId xmlns:p14="http://schemas.microsoft.com/office/powerpoint/2010/main" val="2219648647"/>
      </p:ext>
    </p:extLst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lored bar - 100%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62000" y="367393"/>
            <a:ext cx="8820000" cy="412148"/>
          </a:xfrm>
        </p:spPr>
        <p:txBody>
          <a:bodyPr/>
          <a:lstStyle>
            <a:lvl1pPr>
              <a:defRPr sz="1950">
                <a:solidFill>
                  <a:schemeClr val="tx2"/>
                </a:solidFill>
              </a:defRPr>
            </a:lvl1pPr>
          </a:lstStyle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title</a:t>
            </a:r>
            <a:endParaRPr lang="en-US" dirty="0"/>
          </a:p>
        </p:txBody>
      </p:sp>
      <p:sp>
        <p:nvSpPr>
          <p:cNvPr id="7" name="Tekstvak 6"/>
          <p:cNvSpPr txBox="1"/>
          <p:nvPr userDrawn="1"/>
        </p:nvSpPr>
        <p:spPr>
          <a:xfrm>
            <a:off x="-85056" y="-196701"/>
            <a:ext cx="2496816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>
              <a:defRPr sz="10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sz="750" dirty="0">
                <a:solidFill>
                  <a:schemeClr val="tx2"/>
                </a:solidFill>
              </a:rPr>
              <a:t>Colored bar - 100% text</a:t>
            </a:r>
          </a:p>
        </p:txBody>
      </p:sp>
      <p:sp>
        <p:nvSpPr>
          <p:cNvPr id="51" name="Tijdelijke aanduiding voor verticale tekst 2"/>
          <p:cNvSpPr>
            <a:spLocks noGrp="1"/>
          </p:cNvSpPr>
          <p:nvPr>
            <p:ph type="body" orient="vert" idx="13" hasCustomPrompt="1"/>
          </p:nvPr>
        </p:nvSpPr>
        <p:spPr>
          <a:xfrm>
            <a:off x="162000" y="829350"/>
            <a:ext cx="8820000" cy="324000"/>
          </a:xfrm>
          <a:solidFill>
            <a:srgbClr val="0070C0"/>
          </a:solidFill>
          <a:effectLst/>
        </p:spPr>
        <p:txBody>
          <a:bodyPr vert="horz" wrap="none" lIns="36000" tIns="36000" rIns="36000" bIns="36000"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50" b="1">
                <a:solidFill>
                  <a:schemeClr val="bg1"/>
                </a:solidFill>
              </a:defRPr>
            </a:lvl1pPr>
            <a:lvl3pPr>
              <a:defRPr/>
            </a:lvl3pPr>
            <a:lvl4pPr>
              <a:defRPr baseline="0"/>
            </a:lvl4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</a:t>
            </a:r>
            <a:r>
              <a:rPr lang="nl-NL" dirty="0" err="1"/>
              <a:t>text</a:t>
            </a:r>
            <a:endParaRPr lang="nl-NL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5"/>
          </p:nvPr>
        </p:nvSpPr>
        <p:spPr>
          <a:xfrm>
            <a:off x="220056" y="136835"/>
            <a:ext cx="3501044" cy="189000"/>
          </a:xfrm>
        </p:spPr>
        <p:txBody>
          <a:bodyPr/>
          <a:lstStyle/>
          <a:p>
            <a:r>
              <a:rPr lang="fr-FR">
                <a:solidFill>
                  <a:srgbClr val="FFFFFF"/>
                </a:solidFill>
              </a:rPr>
              <a:t>Climate Change, CO2 Capture, Utilisation &amp; Storage</a:t>
            </a: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103653F-4628-4CCA-BBFC-10994C39EA7C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6" name="Content Placeholder 2"/>
          <p:cNvSpPr>
            <a:spLocks noGrp="1"/>
          </p:cNvSpPr>
          <p:nvPr>
            <p:ph idx="1" hasCustomPrompt="1"/>
          </p:nvPr>
        </p:nvSpPr>
        <p:spPr>
          <a:xfrm>
            <a:off x="162000" y="1203160"/>
            <a:ext cx="8820000" cy="374984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u="sng"/>
            </a:lvl1pPr>
            <a:lvl2pPr>
              <a:spcBef>
                <a:spcPts val="300"/>
              </a:spcBef>
              <a:defRPr sz="1650"/>
            </a:lvl2pPr>
            <a:lvl3pPr>
              <a:spcBef>
                <a:spcPts val="300"/>
              </a:spcBef>
              <a:defRPr sz="1500"/>
            </a:lvl3pPr>
            <a:lvl4pPr>
              <a:spcBef>
                <a:spcPts val="300"/>
              </a:spcBef>
              <a:defRPr/>
            </a:lvl4pPr>
            <a:lvl5pPr>
              <a:spcBef>
                <a:spcPts val="300"/>
              </a:spcBef>
              <a:defRPr sz="1200"/>
            </a:lvl5pPr>
          </a:lstStyle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4535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3" r="10765" b="3534"/>
          <a:stretch/>
        </p:blipFill>
        <p:spPr>
          <a:xfrm>
            <a:off x="-1" y="-12550"/>
            <a:ext cx="9163879" cy="3600577"/>
          </a:xfrm>
          <a:prstGeom prst="rect">
            <a:avLst/>
          </a:prstGeom>
        </p:spPr>
      </p:pic>
      <p:sp>
        <p:nvSpPr>
          <p:cNvPr id="12" name="Marcador de texto 11"/>
          <p:cNvSpPr>
            <a:spLocks noGrp="1"/>
          </p:cNvSpPr>
          <p:nvPr>
            <p:ph type="body" sz="quarter" idx="12" hasCustomPrompt="1"/>
          </p:nvPr>
        </p:nvSpPr>
        <p:spPr>
          <a:xfrm>
            <a:off x="739940" y="3244051"/>
            <a:ext cx="2437608" cy="290849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marL="0" indent="0" algn="l">
              <a:buFontTx/>
              <a:buNone/>
              <a:defRPr sz="1800" b="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800">
                <a:solidFill>
                  <a:srgbClr val="6785C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800" indent="0">
              <a:buFontTx/>
              <a:buNone/>
              <a:defRPr sz="1800">
                <a:solidFill>
                  <a:srgbClr val="6785C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700" indent="0">
              <a:buFontTx/>
              <a:buNone/>
              <a:defRPr sz="1800">
                <a:solidFill>
                  <a:srgbClr val="6785C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0">
              <a:buFontTx/>
              <a:buNone/>
              <a:defRPr sz="1800">
                <a:solidFill>
                  <a:srgbClr val="6785C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s-ES" dirty="0" err="1"/>
              <a:t>Dec</a:t>
            </a:r>
            <a:r>
              <a:rPr lang="es-ES" dirty="0"/>
              <a:t> 3, 2019</a:t>
            </a:r>
          </a:p>
        </p:txBody>
      </p:sp>
      <p:pic>
        <p:nvPicPr>
          <p:cNvPr id="16" name="0 Imagen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1" t="26619" r="17305" b="29595"/>
          <a:stretch/>
        </p:blipFill>
        <p:spPr>
          <a:xfrm>
            <a:off x="321926" y="242519"/>
            <a:ext cx="1544109" cy="608044"/>
          </a:xfrm>
          <a:prstGeom prst="rect">
            <a:avLst/>
          </a:prstGeom>
        </p:spPr>
      </p:pic>
      <p:sp>
        <p:nvSpPr>
          <p:cNvPr id="17" name="CuadroTexto 16"/>
          <p:cNvSpPr txBox="1"/>
          <p:nvPr userDrawn="1"/>
        </p:nvSpPr>
        <p:spPr>
          <a:xfrm>
            <a:off x="156685" y="1116610"/>
            <a:ext cx="6817115" cy="1105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100" spc="225" dirty="0">
                <a:solidFill>
                  <a:schemeClr val="accent4">
                    <a:lumMod val="75000"/>
                  </a:schemeClr>
                </a:solidFill>
                <a:latin typeface="Bahnschrift Light" panose="020B0502040204020203" pitchFamily="34" charset="0"/>
              </a:rPr>
              <a:t>CCU  </a:t>
            </a:r>
            <a:r>
              <a:rPr lang="en-GB" sz="2100" spc="225" dirty="0">
                <a:solidFill>
                  <a:schemeClr val="accent4">
                    <a:lumMod val="75000"/>
                  </a:schemeClr>
                </a:solidFill>
                <a:latin typeface="Bahnschrift Light" panose="020B0502040204020203" pitchFamily="34" charset="0"/>
              </a:rPr>
              <a:t>TECHNOLOGIES  IN </a:t>
            </a:r>
          </a:p>
          <a:p>
            <a:pPr algn="ctr"/>
            <a:r>
              <a:rPr lang="en-GB" sz="2100" spc="225" dirty="0">
                <a:solidFill>
                  <a:schemeClr val="accent4">
                    <a:lumMod val="75000"/>
                  </a:schemeClr>
                </a:solidFill>
                <a:latin typeface="Bahnschrift Light" panose="020B0502040204020203" pitchFamily="34" charset="0"/>
              </a:rPr>
              <a:t>ENERGY  INTENSIVE  INDUSTRIES</a:t>
            </a:r>
          </a:p>
          <a:p>
            <a:pPr algn="ctr">
              <a:spcBef>
                <a:spcPts val="675"/>
              </a:spcBef>
            </a:pPr>
            <a:r>
              <a:rPr lang="es-ES" sz="1800" spc="225" dirty="0">
                <a:solidFill>
                  <a:srgbClr val="A01A82"/>
                </a:solidFill>
                <a:latin typeface="Bahnschrift Light" panose="020B0502040204020203" pitchFamily="34" charset="0"/>
              </a:rPr>
              <a:t>A </a:t>
            </a:r>
            <a:r>
              <a:rPr lang="es-ES" sz="1800" spc="225" dirty="0" err="1">
                <a:solidFill>
                  <a:srgbClr val="A01A82"/>
                </a:solidFill>
                <a:latin typeface="Bahnschrift Light" panose="020B0502040204020203" pitchFamily="34" charset="0"/>
              </a:rPr>
              <a:t>FReSMe</a:t>
            </a:r>
            <a:r>
              <a:rPr lang="es-ES" sz="1800" spc="225" dirty="0">
                <a:solidFill>
                  <a:srgbClr val="A01A82"/>
                </a:solidFill>
                <a:latin typeface="Bahnschrift Light" panose="020B0502040204020203" pitchFamily="34" charset="0"/>
              </a:rPr>
              <a:t> workshop</a:t>
            </a:r>
          </a:p>
        </p:txBody>
      </p:sp>
      <p:pic>
        <p:nvPicPr>
          <p:cNvPr id="18" name="3 Imagen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67" y="3755718"/>
            <a:ext cx="1137528" cy="295551"/>
          </a:xfrm>
          <a:prstGeom prst="rect">
            <a:avLst/>
          </a:prstGeom>
        </p:spPr>
      </p:pic>
      <p:pic>
        <p:nvPicPr>
          <p:cNvPr id="20" name="4 Imagen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368" y="3590727"/>
            <a:ext cx="783106" cy="608881"/>
          </a:xfrm>
          <a:prstGeom prst="rect">
            <a:avLst/>
          </a:prstGeom>
        </p:spPr>
      </p:pic>
      <p:pic>
        <p:nvPicPr>
          <p:cNvPr id="21" name="5 Imagen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17" b="18832"/>
          <a:stretch/>
        </p:blipFill>
        <p:spPr>
          <a:xfrm>
            <a:off x="5991108" y="4081583"/>
            <a:ext cx="561725" cy="351924"/>
          </a:xfrm>
          <a:prstGeom prst="rect">
            <a:avLst/>
          </a:prstGeom>
        </p:spPr>
      </p:pic>
      <p:pic>
        <p:nvPicPr>
          <p:cNvPr id="23" name="8 Imagen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624" y="3745778"/>
            <a:ext cx="545527" cy="250766"/>
          </a:xfrm>
          <a:prstGeom prst="rect">
            <a:avLst/>
          </a:prstGeom>
        </p:spPr>
      </p:pic>
      <p:pic>
        <p:nvPicPr>
          <p:cNvPr id="24" name="9 Imagen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101" y="3835099"/>
            <a:ext cx="377088" cy="122051"/>
          </a:xfrm>
          <a:prstGeom prst="rect">
            <a:avLst/>
          </a:prstGeom>
        </p:spPr>
      </p:pic>
      <p:pic>
        <p:nvPicPr>
          <p:cNvPr id="25" name="10 Image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106" y="4142659"/>
            <a:ext cx="809506" cy="225699"/>
          </a:xfrm>
          <a:prstGeom prst="rect">
            <a:avLst/>
          </a:prstGeom>
        </p:spPr>
      </p:pic>
      <p:pic>
        <p:nvPicPr>
          <p:cNvPr id="26" name="11 Imagen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696" y="4142659"/>
            <a:ext cx="893221" cy="269111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012" y="3755718"/>
            <a:ext cx="852060" cy="258947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82" y="4194246"/>
            <a:ext cx="637446" cy="200635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456" y="3778501"/>
            <a:ext cx="1306946" cy="218044"/>
          </a:xfrm>
          <a:prstGeom prst="rect">
            <a:avLst/>
          </a:prstGeom>
        </p:spPr>
      </p:pic>
      <p:pic>
        <p:nvPicPr>
          <p:cNvPr id="30" name="Picture 2" descr="http://www.fresme.eu/img/inea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858" y="4625304"/>
            <a:ext cx="1415143" cy="44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ángulo 12"/>
          <p:cNvSpPr/>
          <p:nvPr userDrawn="1"/>
        </p:nvSpPr>
        <p:spPr>
          <a:xfrm>
            <a:off x="0" y="3588026"/>
            <a:ext cx="9163878" cy="27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  <p:pic>
        <p:nvPicPr>
          <p:cNvPr id="19" name="Imagen 1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460" y="4194245"/>
            <a:ext cx="821035" cy="17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8605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 bwMode="gray">
      <p:bgPr>
        <a:blipFill dpi="0" rotWithShape="1">
          <a:blip r:embed="rId2">
            <a:extLst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7" name="Group 26"/>
          <p:cNvGrpSpPr/>
          <p:nvPr userDrawn="1"/>
        </p:nvGrpSpPr>
        <p:grpSpPr>
          <a:xfrm>
            <a:off x="7884368" y="336904"/>
            <a:ext cx="688976" cy="601663"/>
            <a:chOff x="7915275" y="358775"/>
            <a:chExt cx="688976" cy="601663"/>
          </a:xfrm>
          <a:solidFill>
            <a:schemeClr val="bg1"/>
          </a:solidFill>
        </p:grpSpPr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8016875" y="358775"/>
              <a:ext cx="485775" cy="344488"/>
            </a:xfrm>
            <a:custGeom>
              <a:avLst/>
              <a:gdLst>
                <a:gd name="T0" fmla="*/ 183 w 183"/>
                <a:gd name="T1" fmla="*/ 43 h 129"/>
                <a:gd name="T2" fmla="*/ 174 w 183"/>
                <a:gd name="T3" fmla="*/ 30 h 129"/>
                <a:gd name="T4" fmla="*/ 139 w 183"/>
                <a:gd name="T5" fmla="*/ 8 h 129"/>
                <a:gd name="T6" fmla="*/ 92 w 183"/>
                <a:gd name="T7" fmla="*/ 0 h 129"/>
                <a:gd name="T8" fmla="*/ 44 w 183"/>
                <a:gd name="T9" fmla="*/ 8 h 129"/>
                <a:gd name="T10" fmla="*/ 9 w 183"/>
                <a:gd name="T11" fmla="*/ 30 h 129"/>
                <a:gd name="T12" fmla="*/ 0 w 183"/>
                <a:gd name="T13" fmla="*/ 43 h 129"/>
                <a:gd name="T14" fmla="*/ 80 w 183"/>
                <a:gd name="T15" fmla="*/ 32 h 129"/>
                <a:gd name="T16" fmla="*/ 86 w 183"/>
                <a:gd name="T17" fmla="*/ 35 h 129"/>
                <a:gd name="T18" fmla="*/ 87 w 183"/>
                <a:gd name="T19" fmla="*/ 47 h 129"/>
                <a:gd name="T20" fmla="*/ 86 w 183"/>
                <a:gd name="T21" fmla="*/ 129 h 129"/>
                <a:gd name="T22" fmla="*/ 92 w 183"/>
                <a:gd name="T23" fmla="*/ 129 h 129"/>
                <a:gd name="T24" fmla="*/ 97 w 183"/>
                <a:gd name="T25" fmla="*/ 129 h 129"/>
                <a:gd name="T26" fmla="*/ 96 w 183"/>
                <a:gd name="T27" fmla="*/ 47 h 129"/>
                <a:gd name="T28" fmla="*/ 97 w 183"/>
                <a:gd name="T29" fmla="*/ 35 h 129"/>
                <a:gd name="T30" fmla="*/ 103 w 183"/>
                <a:gd name="T31" fmla="*/ 32 h 129"/>
                <a:gd name="T32" fmla="*/ 183 w 183"/>
                <a:gd name="T33" fmla="*/ 4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29">
                  <a:moveTo>
                    <a:pt x="183" y="43"/>
                  </a:moveTo>
                  <a:cubicBezTo>
                    <a:pt x="181" y="39"/>
                    <a:pt x="178" y="34"/>
                    <a:pt x="174" y="30"/>
                  </a:cubicBezTo>
                  <a:cubicBezTo>
                    <a:pt x="165" y="21"/>
                    <a:pt x="153" y="13"/>
                    <a:pt x="139" y="8"/>
                  </a:cubicBezTo>
                  <a:cubicBezTo>
                    <a:pt x="125" y="3"/>
                    <a:pt x="108" y="0"/>
                    <a:pt x="92" y="0"/>
                  </a:cubicBezTo>
                  <a:cubicBezTo>
                    <a:pt x="75" y="0"/>
                    <a:pt x="58" y="3"/>
                    <a:pt x="44" y="8"/>
                  </a:cubicBezTo>
                  <a:cubicBezTo>
                    <a:pt x="30" y="13"/>
                    <a:pt x="18" y="21"/>
                    <a:pt x="9" y="30"/>
                  </a:cubicBezTo>
                  <a:cubicBezTo>
                    <a:pt x="5" y="34"/>
                    <a:pt x="2" y="39"/>
                    <a:pt x="0" y="43"/>
                  </a:cubicBezTo>
                  <a:cubicBezTo>
                    <a:pt x="18" y="39"/>
                    <a:pt x="50" y="33"/>
                    <a:pt x="80" y="32"/>
                  </a:cubicBezTo>
                  <a:cubicBezTo>
                    <a:pt x="83" y="32"/>
                    <a:pt x="85" y="33"/>
                    <a:pt x="86" y="35"/>
                  </a:cubicBezTo>
                  <a:cubicBezTo>
                    <a:pt x="87" y="37"/>
                    <a:pt x="87" y="44"/>
                    <a:pt x="87" y="47"/>
                  </a:cubicBezTo>
                  <a:cubicBezTo>
                    <a:pt x="86" y="129"/>
                    <a:pt x="86" y="129"/>
                    <a:pt x="86" y="129"/>
                  </a:cubicBezTo>
                  <a:cubicBezTo>
                    <a:pt x="88" y="129"/>
                    <a:pt x="90" y="129"/>
                    <a:pt x="92" y="129"/>
                  </a:cubicBezTo>
                  <a:cubicBezTo>
                    <a:pt x="93" y="129"/>
                    <a:pt x="95" y="129"/>
                    <a:pt x="97" y="129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4"/>
                    <a:pt x="96" y="37"/>
                    <a:pt x="97" y="35"/>
                  </a:cubicBezTo>
                  <a:cubicBezTo>
                    <a:pt x="98" y="33"/>
                    <a:pt x="100" y="32"/>
                    <a:pt x="103" y="32"/>
                  </a:cubicBezTo>
                  <a:cubicBezTo>
                    <a:pt x="133" y="33"/>
                    <a:pt x="165" y="39"/>
                    <a:pt x="183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000000"/>
                </a:solidFill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7989888" y="479425"/>
              <a:ext cx="225425" cy="215900"/>
            </a:xfrm>
            <a:custGeom>
              <a:avLst/>
              <a:gdLst>
                <a:gd name="T0" fmla="*/ 84 w 85"/>
                <a:gd name="T1" fmla="*/ 16 h 81"/>
                <a:gd name="T2" fmla="*/ 69 w 85"/>
                <a:gd name="T3" fmla="*/ 1 h 81"/>
                <a:gd name="T4" fmla="*/ 6 w 85"/>
                <a:gd name="T5" fmla="*/ 9 h 81"/>
                <a:gd name="T6" fmla="*/ 19 w 85"/>
                <a:gd name="T7" fmla="*/ 54 h 81"/>
                <a:gd name="T8" fmla="*/ 54 w 85"/>
                <a:gd name="T9" fmla="*/ 76 h 81"/>
                <a:gd name="T10" fmla="*/ 70 w 85"/>
                <a:gd name="T11" fmla="*/ 81 h 81"/>
                <a:gd name="T12" fmla="*/ 84 w 85"/>
                <a:gd name="T13" fmla="*/ 1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1">
                  <a:moveTo>
                    <a:pt x="84" y="16"/>
                  </a:moveTo>
                  <a:cubicBezTo>
                    <a:pt x="85" y="6"/>
                    <a:pt x="85" y="0"/>
                    <a:pt x="69" y="1"/>
                  </a:cubicBezTo>
                  <a:cubicBezTo>
                    <a:pt x="51" y="2"/>
                    <a:pt x="33" y="3"/>
                    <a:pt x="6" y="9"/>
                  </a:cubicBezTo>
                  <a:cubicBezTo>
                    <a:pt x="5" y="12"/>
                    <a:pt x="0" y="33"/>
                    <a:pt x="19" y="54"/>
                  </a:cubicBezTo>
                  <a:cubicBezTo>
                    <a:pt x="28" y="63"/>
                    <a:pt x="40" y="71"/>
                    <a:pt x="54" y="76"/>
                  </a:cubicBezTo>
                  <a:cubicBezTo>
                    <a:pt x="59" y="78"/>
                    <a:pt x="65" y="80"/>
                    <a:pt x="70" y="81"/>
                  </a:cubicBezTo>
                  <a:cubicBezTo>
                    <a:pt x="78" y="48"/>
                    <a:pt x="82" y="27"/>
                    <a:pt x="84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000000"/>
                </a:solidFill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8304213" y="479425"/>
              <a:ext cx="225425" cy="215900"/>
            </a:xfrm>
            <a:custGeom>
              <a:avLst/>
              <a:gdLst>
                <a:gd name="T0" fmla="*/ 1 w 85"/>
                <a:gd name="T1" fmla="*/ 16 h 81"/>
                <a:gd name="T2" fmla="*/ 16 w 85"/>
                <a:gd name="T3" fmla="*/ 1 h 81"/>
                <a:gd name="T4" fmla="*/ 79 w 85"/>
                <a:gd name="T5" fmla="*/ 9 h 81"/>
                <a:gd name="T6" fmla="*/ 66 w 85"/>
                <a:gd name="T7" fmla="*/ 54 h 81"/>
                <a:gd name="T8" fmla="*/ 31 w 85"/>
                <a:gd name="T9" fmla="*/ 76 h 81"/>
                <a:gd name="T10" fmla="*/ 15 w 85"/>
                <a:gd name="T11" fmla="*/ 81 h 81"/>
                <a:gd name="T12" fmla="*/ 1 w 85"/>
                <a:gd name="T13" fmla="*/ 1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1">
                  <a:moveTo>
                    <a:pt x="1" y="16"/>
                  </a:moveTo>
                  <a:cubicBezTo>
                    <a:pt x="0" y="6"/>
                    <a:pt x="0" y="0"/>
                    <a:pt x="16" y="1"/>
                  </a:cubicBezTo>
                  <a:cubicBezTo>
                    <a:pt x="34" y="2"/>
                    <a:pt x="52" y="3"/>
                    <a:pt x="79" y="9"/>
                  </a:cubicBezTo>
                  <a:cubicBezTo>
                    <a:pt x="80" y="12"/>
                    <a:pt x="85" y="33"/>
                    <a:pt x="66" y="54"/>
                  </a:cubicBezTo>
                  <a:cubicBezTo>
                    <a:pt x="57" y="63"/>
                    <a:pt x="45" y="71"/>
                    <a:pt x="31" y="76"/>
                  </a:cubicBezTo>
                  <a:cubicBezTo>
                    <a:pt x="26" y="78"/>
                    <a:pt x="20" y="80"/>
                    <a:pt x="15" y="81"/>
                  </a:cubicBezTo>
                  <a:cubicBezTo>
                    <a:pt x="7" y="48"/>
                    <a:pt x="3" y="27"/>
                    <a:pt x="1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000000"/>
                </a:solidFill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7915275" y="790575"/>
              <a:ext cx="165100" cy="169863"/>
            </a:xfrm>
            <a:custGeom>
              <a:avLst/>
              <a:gdLst>
                <a:gd name="T0" fmla="*/ 0 w 104"/>
                <a:gd name="T1" fmla="*/ 0 h 107"/>
                <a:gd name="T2" fmla="*/ 104 w 104"/>
                <a:gd name="T3" fmla="*/ 0 h 107"/>
                <a:gd name="T4" fmla="*/ 104 w 104"/>
                <a:gd name="T5" fmla="*/ 32 h 107"/>
                <a:gd name="T6" fmla="*/ 75 w 104"/>
                <a:gd name="T7" fmla="*/ 32 h 107"/>
                <a:gd name="T8" fmla="*/ 75 w 104"/>
                <a:gd name="T9" fmla="*/ 107 h 107"/>
                <a:gd name="T10" fmla="*/ 32 w 104"/>
                <a:gd name="T11" fmla="*/ 107 h 107"/>
                <a:gd name="T12" fmla="*/ 32 w 104"/>
                <a:gd name="T13" fmla="*/ 32 h 107"/>
                <a:gd name="T14" fmla="*/ 0 w 104"/>
                <a:gd name="T15" fmla="*/ 32 h 107"/>
                <a:gd name="T16" fmla="*/ 0 w 104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07">
                  <a:moveTo>
                    <a:pt x="0" y="0"/>
                  </a:moveTo>
                  <a:lnTo>
                    <a:pt x="104" y="0"/>
                  </a:lnTo>
                  <a:lnTo>
                    <a:pt x="104" y="32"/>
                  </a:lnTo>
                  <a:lnTo>
                    <a:pt x="75" y="32"/>
                  </a:lnTo>
                  <a:lnTo>
                    <a:pt x="75" y="107"/>
                  </a:lnTo>
                  <a:lnTo>
                    <a:pt x="32" y="107"/>
                  </a:lnTo>
                  <a:lnTo>
                    <a:pt x="32" y="32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000000"/>
                </a:solidFill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8064500" y="790575"/>
              <a:ext cx="201613" cy="169863"/>
            </a:xfrm>
            <a:custGeom>
              <a:avLst/>
              <a:gdLst>
                <a:gd name="T0" fmla="*/ 63 w 127"/>
                <a:gd name="T1" fmla="*/ 44 h 107"/>
                <a:gd name="T2" fmla="*/ 42 w 127"/>
                <a:gd name="T3" fmla="*/ 107 h 107"/>
                <a:gd name="T4" fmla="*/ 0 w 127"/>
                <a:gd name="T5" fmla="*/ 107 h 107"/>
                <a:gd name="T6" fmla="*/ 40 w 127"/>
                <a:gd name="T7" fmla="*/ 0 h 107"/>
                <a:gd name="T8" fmla="*/ 85 w 127"/>
                <a:gd name="T9" fmla="*/ 0 h 107"/>
                <a:gd name="T10" fmla="*/ 127 w 127"/>
                <a:gd name="T11" fmla="*/ 107 h 107"/>
                <a:gd name="T12" fmla="*/ 85 w 127"/>
                <a:gd name="T13" fmla="*/ 107 h 107"/>
                <a:gd name="T14" fmla="*/ 63 w 127"/>
                <a:gd name="T15" fmla="*/ 4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07">
                  <a:moveTo>
                    <a:pt x="63" y="44"/>
                  </a:moveTo>
                  <a:lnTo>
                    <a:pt x="42" y="107"/>
                  </a:lnTo>
                  <a:lnTo>
                    <a:pt x="0" y="107"/>
                  </a:lnTo>
                  <a:lnTo>
                    <a:pt x="40" y="0"/>
                  </a:lnTo>
                  <a:lnTo>
                    <a:pt x="85" y="0"/>
                  </a:lnTo>
                  <a:lnTo>
                    <a:pt x="127" y="107"/>
                  </a:lnTo>
                  <a:lnTo>
                    <a:pt x="85" y="107"/>
                  </a:lnTo>
                  <a:lnTo>
                    <a:pt x="6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000000"/>
                </a:solidFill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8250238" y="790575"/>
              <a:ext cx="168275" cy="169863"/>
            </a:xfrm>
            <a:custGeom>
              <a:avLst/>
              <a:gdLst>
                <a:gd name="T0" fmla="*/ 0 w 106"/>
                <a:gd name="T1" fmla="*/ 0 h 107"/>
                <a:gd name="T2" fmla="*/ 106 w 106"/>
                <a:gd name="T3" fmla="*/ 0 h 107"/>
                <a:gd name="T4" fmla="*/ 106 w 106"/>
                <a:gd name="T5" fmla="*/ 32 h 107"/>
                <a:gd name="T6" fmla="*/ 75 w 106"/>
                <a:gd name="T7" fmla="*/ 32 h 107"/>
                <a:gd name="T8" fmla="*/ 75 w 106"/>
                <a:gd name="T9" fmla="*/ 107 h 107"/>
                <a:gd name="T10" fmla="*/ 32 w 106"/>
                <a:gd name="T11" fmla="*/ 107 h 107"/>
                <a:gd name="T12" fmla="*/ 32 w 106"/>
                <a:gd name="T13" fmla="*/ 32 h 107"/>
                <a:gd name="T14" fmla="*/ 0 w 106"/>
                <a:gd name="T15" fmla="*/ 32 h 107"/>
                <a:gd name="T16" fmla="*/ 0 w 106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07">
                  <a:moveTo>
                    <a:pt x="0" y="0"/>
                  </a:moveTo>
                  <a:lnTo>
                    <a:pt x="106" y="0"/>
                  </a:lnTo>
                  <a:lnTo>
                    <a:pt x="106" y="32"/>
                  </a:lnTo>
                  <a:lnTo>
                    <a:pt x="75" y="32"/>
                  </a:lnTo>
                  <a:lnTo>
                    <a:pt x="75" y="107"/>
                  </a:lnTo>
                  <a:lnTo>
                    <a:pt x="32" y="107"/>
                  </a:lnTo>
                  <a:lnTo>
                    <a:pt x="32" y="32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000000"/>
                </a:solidFill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8399463" y="790575"/>
              <a:ext cx="204788" cy="169863"/>
            </a:xfrm>
            <a:custGeom>
              <a:avLst/>
              <a:gdLst>
                <a:gd name="T0" fmla="*/ 63 w 129"/>
                <a:gd name="T1" fmla="*/ 44 h 107"/>
                <a:gd name="T2" fmla="*/ 42 w 129"/>
                <a:gd name="T3" fmla="*/ 107 h 107"/>
                <a:gd name="T4" fmla="*/ 0 w 129"/>
                <a:gd name="T5" fmla="*/ 107 h 107"/>
                <a:gd name="T6" fmla="*/ 42 w 129"/>
                <a:gd name="T7" fmla="*/ 0 h 107"/>
                <a:gd name="T8" fmla="*/ 87 w 129"/>
                <a:gd name="T9" fmla="*/ 0 h 107"/>
                <a:gd name="T10" fmla="*/ 129 w 129"/>
                <a:gd name="T11" fmla="*/ 107 h 107"/>
                <a:gd name="T12" fmla="*/ 87 w 129"/>
                <a:gd name="T13" fmla="*/ 107 h 107"/>
                <a:gd name="T14" fmla="*/ 63 w 129"/>
                <a:gd name="T15" fmla="*/ 4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07">
                  <a:moveTo>
                    <a:pt x="63" y="44"/>
                  </a:moveTo>
                  <a:lnTo>
                    <a:pt x="42" y="107"/>
                  </a:lnTo>
                  <a:lnTo>
                    <a:pt x="0" y="107"/>
                  </a:lnTo>
                  <a:lnTo>
                    <a:pt x="42" y="0"/>
                  </a:lnTo>
                  <a:lnTo>
                    <a:pt x="87" y="0"/>
                  </a:lnTo>
                  <a:lnTo>
                    <a:pt x="129" y="107"/>
                  </a:lnTo>
                  <a:lnTo>
                    <a:pt x="87" y="107"/>
                  </a:lnTo>
                  <a:lnTo>
                    <a:pt x="6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000000"/>
                </a:solidFill>
              </a:endParaRPr>
            </a:p>
          </p:txBody>
        </p:sp>
      </p:grp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457200" y="2211712"/>
            <a:ext cx="8229600" cy="1102519"/>
          </a:xfrm>
        </p:spPr>
        <p:txBody>
          <a:bodyPr/>
          <a:lstStyle>
            <a:lvl1pPr>
              <a:defRPr sz="40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1" name="Subtitle 2"/>
          <p:cNvSpPr>
            <a:spLocks noGrp="1"/>
          </p:cNvSpPr>
          <p:nvPr>
            <p:ph type="subTitle" idx="1"/>
          </p:nvPr>
        </p:nvSpPr>
        <p:spPr>
          <a:xfrm>
            <a:off x="457200" y="3370619"/>
            <a:ext cx="8229600" cy="327077"/>
          </a:xfrm>
        </p:spPr>
        <p:txBody>
          <a:bodyPr>
            <a:sp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 dirty="0"/>
          </a:p>
        </p:txBody>
      </p:sp>
      <p:sp>
        <p:nvSpPr>
          <p:cNvPr id="34" name="Freeform 5"/>
          <p:cNvSpPr>
            <a:spLocks/>
          </p:cNvSpPr>
          <p:nvPr userDrawn="1"/>
        </p:nvSpPr>
        <p:spPr bwMode="gray">
          <a:xfrm>
            <a:off x="727" y="1037441"/>
            <a:ext cx="9136475" cy="693279"/>
          </a:xfrm>
          <a:custGeom>
            <a:avLst/>
            <a:gdLst>
              <a:gd name="T0" fmla="*/ 2721 w 2721"/>
              <a:gd name="T1" fmla="*/ 87 h 255"/>
              <a:gd name="T2" fmla="*/ 0 w 2721"/>
              <a:gd name="T3" fmla="*/ 255 h 255"/>
              <a:gd name="connsiteX0" fmla="*/ 10000 w 10000"/>
              <a:gd name="connsiteY0" fmla="*/ 1764 h 8352"/>
              <a:gd name="connsiteX1" fmla="*/ 9637 w 10000"/>
              <a:gd name="connsiteY1" fmla="*/ 1539 h 8352"/>
              <a:gd name="connsiteX2" fmla="*/ 0 w 10000"/>
              <a:gd name="connsiteY2" fmla="*/ 8352 h 8352"/>
              <a:gd name="connsiteX0" fmla="*/ 9637 w 9637"/>
              <a:gd name="connsiteY0" fmla="*/ 1843 h 10000"/>
              <a:gd name="connsiteX1" fmla="*/ 0 w 9637"/>
              <a:gd name="connsiteY1" fmla="*/ 10000 h 10000"/>
              <a:gd name="connsiteX0" fmla="*/ 9616 w 9616"/>
              <a:gd name="connsiteY0" fmla="*/ 2208 h 9263"/>
              <a:gd name="connsiteX1" fmla="*/ 0 w 9616"/>
              <a:gd name="connsiteY1" fmla="*/ 9263 h 9263"/>
              <a:gd name="connsiteX0" fmla="*/ 10000 w 10000"/>
              <a:gd name="connsiteY0" fmla="*/ 2002 h 9618"/>
              <a:gd name="connsiteX1" fmla="*/ 0 w 10000"/>
              <a:gd name="connsiteY1" fmla="*/ 9618 h 9618"/>
              <a:gd name="connsiteX0" fmla="*/ 10000 w 10000"/>
              <a:gd name="connsiteY0" fmla="*/ 2106 h 10024"/>
              <a:gd name="connsiteX1" fmla="*/ 0 w 10000"/>
              <a:gd name="connsiteY1" fmla="*/ 10024 h 10024"/>
              <a:gd name="connsiteX0" fmla="*/ 10000 w 10000"/>
              <a:gd name="connsiteY0" fmla="*/ 2136 h 9959"/>
              <a:gd name="connsiteX1" fmla="*/ 0 w 10000"/>
              <a:gd name="connsiteY1" fmla="*/ 9959 h 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9959">
                <a:moveTo>
                  <a:pt x="10000" y="2136"/>
                </a:moveTo>
                <a:cubicBezTo>
                  <a:pt x="6648" y="-1094"/>
                  <a:pt x="3637" y="-2148"/>
                  <a:pt x="0" y="9959"/>
                </a:cubicBezTo>
              </a:path>
            </a:pathLst>
          </a:custGeom>
          <a:noFill/>
          <a:ln w="889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grpSp>
        <p:nvGrpSpPr>
          <p:cNvPr id="3" name="Groep 2"/>
          <p:cNvGrpSpPr/>
          <p:nvPr userDrawn="1"/>
        </p:nvGrpSpPr>
        <p:grpSpPr bwMode="gray">
          <a:xfrm>
            <a:off x="457200" y="760765"/>
            <a:ext cx="3678764" cy="4039454"/>
            <a:chOff x="457200" y="760765"/>
            <a:chExt cx="3678764" cy="4039454"/>
          </a:xfrm>
        </p:grpSpPr>
        <p:grpSp>
          <p:nvGrpSpPr>
            <p:cNvPr id="28" name="Group 27"/>
            <p:cNvGrpSpPr/>
            <p:nvPr userDrawn="1"/>
          </p:nvGrpSpPr>
          <p:grpSpPr bwMode="gray">
            <a:xfrm>
              <a:off x="569917" y="760765"/>
              <a:ext cx="1393825" cy="177800"/>
              <a:chOff x="547688" y="782638"/>
              <a:chExt cx="1393825" cy="177800"/>
            </a:xfrm>
            <a:solidFill>
              <a:schemeClr val="bg1"/>
            </a:solidFill>
          </p:grpSpPr>
          <p:sp>
            <p:nvSpPr>
              <p:cNvPr id="8" name="Freeform 5"/>
              <p:cNvSpPr>
                <a:spLocks/>
              </p:cNvSpPr>
              <p:nvPr userDrawn="1"/>
            </p:nvSpPr>
            <p:spPr bwMode="gray">
              <a:xfrm>
                <a:off x="547688" y="785813"/>
                <a:ext cx="165100" cy="169863"/>
              </a:xfrm>
              <a:custGeom>
                <a:avLst/>
                <a:gdLst>
                  <a:gd name="T0" fmla="*/ 0 w 104"/>
                  <a:gd name="T1" fmla="*/ 0 h 107"/>
                  <a:gd name="T2" fmla="*/ 104 w 104"/>
                  <a:gd name="T3" fmla="*/ 0 h 107"/>
                  <a:gd name="T4" fmla="*/ 104 w 104"/>
                  <a:gd name="T5" fmla="*/ 31 h 107"/>
                  <a:gd name="T6" fmla="*/ 74 w 104"/>
                  <a:gd name="T7" fmla="*/ 31 h 107"/>
                  <a:gd name="T8" fmla="*/ 74 w 104"/>
                  <a:gd name="T9" fmla="*/ 107 h 107"/>
                  <a:gd name="T10" fmla="*/ 30 w 104"/>
                  <a:gd name="T11" fmla="*/ 107 h 107"/>
                  <a:gd name="T12" fmla="*/ 30 w 104"/>
                  <a:gd name="T13" fmla="*/ 31 h 107"/>
                  <a:gd name="T14" fmla="*/ 0 w 104"/>
                  <a:gd name="T15" fmla="*/ 31 h 107"/>
                  <a:gd name="T16" fmla="*/ 0 w 104"/>
                  <a:gd name="T1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07">
                    <a:moveTo>
                      <a:pt x="0" y="0"/>
                    </a:moveTo>
                    <a:lnTo>
                      <a:pt x="104" y="0"/>
                    </a:lnTo>
                    <a:lnTo>
                      <a:pt x="104" y="31"/>
                    </a:lnTo>
                    <a:lnTo>
                      <a:pt x="74" y="31"/>
                    </a:lnTo>
                    <a:lnTo>
                      <a:pt x="74" y="107"/>
                    </a:lnTo>
                    <a:lnTo>
                      <a:pt x="30" y="107"/>
                    </a:lnTo>
                    <a:lnTo>
                      <a:pt x="30" y="31"/>
                    </a:lnTo>
                    <a:lnTo>
                      <a:pt x="0" y="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 userDrawn="1"/>
            </p:nvSpPr>
            <p:spPr bwMode="gray">
              <a:xfrm>
                <a:off x="693738" y="785813"/>
                <a:ext cx="203200" cy="169863"/>
              </a:xfrm>
              <a:custGeom>
                <a:avLst/>
                <a:gdLst>
                  <a:gd name="T0" fmla="*/ 64 w 128"/>
                  <a:gd name="T1" fmla="*/ 43 h 107"/>
                  <a:gd name="T2" fmla="*/ 42 w 128"/>
                  <a:gd name="T3" fmla="*/ 107 h 107"/>
                  <a:gd name="T4" fmla="*/ 0 w 128"/>
                  <a:gd name="T5" fmla="*/ 107 h 107"/>
                  <a:gd name="T6" fmla="*/ 40 w 128"/>
                  <a:gd name="T7" fmla="*/ 0 h 107"/>
                  <a:gd name="T8" fmla="*/ 86 w 128"/>
                  <a:gd name="T9" fmla="*/ 0 h 107"/>
                  <a:gd name="T10" fmla="*/ 128 w 128"/>
                  <a:gd name="T11" fmla="*/ 107 h 107"/>
                  <a:gd name="T12" fmla="*/ 86 w 128"/>
                  <a:gd name="T13" fmla="*/ 107 h 107"/>
                  <a:gd name="T14" fmla="*/ 64 w 128"/>
                  <a:gd name="T15" fmla="*/ 4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8" h="107">
                    <a:moveTo>
                      <a:pt x="64" y="43"/>
                    </a:moveTo>
                    <a:lnTo>
                      <a:pt x="42" y="107"/>
                    </a:lnTo>
                    <a:lnTo>
                      <a:pt x="0" y="107"/>
                    </a:lnTo>
                    <a:lnTo>
                      <a:pt x="40" y="0"/>
                    </a:lnTo>
                    <a:lnTo>
                      <a:pt x="86" y="0"/>
                    </a:lnTo>
                    <a:lnTo>
                      <a:pt x="128" y="107"/>
                    </a:lnTo>
                    <a:lnTo>
                      <a:pt x="86" y="107"/>
                    </a:lnTo>
                    <a:lnTo>
                      <a:pt x="64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  <p:sp>
            <p:nvSpPr>
              <p:cNvPr id="10" name="Freeform 7"/>
              <p:cNvSpPr>
                <a:spLocks/>
              </p:cNvSpPr>
              <p:nvPr userDrawn="1"/>
            </p:nvSpPr>
            <p:spPr bwMode="gray">
              <a:xfrm>
                <a:off x="881063" y="785813"/>
                <a:ext cx="163513" cy="169863"/>
              </a:xfrm>
              <a:custGeom>
                <a:avLst/>
                <a:gdLst>
                  <a:gd name="T0" fmla="*/ 0 w 103"/>
                  <a:gd name="T1" fmla="*/ 0 h 107"/>
                  <a:gd name="T2" fmla="*/ 103 w 103"/>
                  <a:gd name="T3" fmla="*/ 0 h 107"/>
                  <a:gd name="T4" fmla="*/ 103 w 103"/>
                  <a:gd name="T5" fmla="*/ 31 h 107"/>
                  <a:gd name="T6" fmla="*/ 73 w 103"/>
                  <a:gd name="T7" fmla="*/ 31 h 107"/>
                  <a:gd name="T8" fmla="*/ 73 w 103"/>
                  <a:gd name="T9" fmla="*/ 107 h 107"/>
                  <a:gd name="T10" fmla="*/ 30 w 103"/>
                  <a:gd name="T11" fmla="*/ 107 h 107"/>
                  <a:gd name="T12" fmla="*/ 30 w 103"/>
                  <a:gd name="T13" fmla="*/ 31 h 107"/>
                  <a:gd name="T14" fmla="*/ 0 w 103"/>
                  <a:gd name="T15" fmla="*/ 31 h 107"/>
                  <a:gd name="T16" fmla="*/ 0 w 103"/>
                  <a:gd name="T1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07">
                    <a:moveTo>
                      <a:pt x="0" y="0"/>
                    </a:moveTo>
                    <a:lnTo>
                      <a:pt x="103" y="0"/>
                    </a:lnTo>
                    <a:lnTo>
                      <a:pt x="103" y="31"/>
                    </a:lnTo>
                    <a:lnTo>
                      <a:pt x="73" y="31"/>
                    </a:lnTo>
                    <a:lnTo>
                      <a:pt x="73" y="107"/>
                    </a:lnTo>
                    <a:lnTo>
                      <a:pt x="30" y="107"/>
                    </a:lnTo>
                    <a:lnTo>
                      <a:pt x="30" y="31"/>
                    </a:lnTo>
                    <a:lnTo>
                      <a:pt x="0" y="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 userDrawn="1"/>
            </p:nvSpPr>
            <p:spPr bwMode="gray">
              <a:xfrm>
                <a:off x="1027113" y="785813"/>
                <a:ext cx="201613" cy="169863"/>
              </a:xfrm>
              <a:custGeom>
                <a:avLst/>
                <a:gdLst>
                  <a:gd name="T0" fmla="*/ 63 w 127"/>
                  <a:gd name="T1" fmla="*/ 43 h 107"/>
                  <a:gd name="T2" fmla="*/ 42 w 127"/>
                  <a:gd name="T3" fmla="*/ 107 h 107"/>
                  <a:gd name="T4" fmla="*/ 0 w 127"/>
                  <a:gd name="T5" fmla="*/ 107 h 107"/>
                  <a:gd name="T6" fmla="*/ 42 w 127"/>
                  <a:gd name="T7" fmla="*/ 0 h 107"/>
                  <a:gd name="T8" fmla="*/ 85 w 127"/>
                  <a:gd name="T9" fmla="*/ 0 h 107"/>
                  <a:gd name="T10" fmla="*/ 127 w 127"/>
                  <a:gd name="T11" fmla="*/ 107 h 107"/>
                  <a:gd name="T12" fmla="*/ 85 w 127"/>
                  <a:gd name="T13" fmla="*/ 107 h 107"/>
                  <a:gd name="T14" fmla="*/ 63 w 127"/>
                  <a:gd name="T15" fmla="*/ 4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7" h="107">
                    <a:moveTo>
                      <a:pt x="63" y="43"/>
                    </a:moveTo>
                    <a:lnTo>
                      <a:pt x="42" y="107"/>
                    </a:lnTo>
                    <a:lnTo>
                      <a:pt x="0" y="107"/>
                    </a:lnTo>
                    <a:lnTo>
                      <a:pt x="42" y="0"/>
                    </a:lnTo>
                    <a:lnTo>
                      <a:pt x="85" y="0"/>
                    </a:lnTo>
                    <a:lnTo>
                      <a:pt x="127" y="107"/>
                    </a:lnTo>
                    <a:lnTo>
                      <a:pt x="85" y="107"/>
                    </a:lnTo>
                    <a:lnTo>
                      <a:pt x="6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Freeform 9"/>
              <p:cNvSpPr>
                <a:spLocks/>
              </p:cNvSpPr>
              <p:nvPr userDrawn="1"/>
            </p:nvSpPr>
            <p:spPr bwMode="gray">
              <a:xfrm>
                <a:off x="1306513" y="782638"/>
                <a:ext cx="111125" cy="177800"/>
              </a:xfrm>
              <a:custGeom>
                <a:avLst/>
                <a:gdLst>
                  <a:gd name="T0" fmla="*/ 25 w 42"/>
                  <a:gd name="T1" fmla="*/ 28 h 67"/>
                  <a:gd name="T2" fmla="*/ 13 w 42"/>
                  <a:gd name="T3" fmla="*/ 17 h 67"/>
                  <a:gd name="T4" fmla="*/ 24 w 42"/>
                  <a:gd name="T5" fmla="*/ 10 h 67"/>
                  <a:gd name="T6" fmla="*/ 36 w 42"/>
                  <a:gd name="T7" fmla="*/ 13 h 67"/>
                  <a:gd name="T8" fmla="*/ 39 w 42"/>
                  <a:gd name="T9" fmla="*/ 3 h 67"/>
                  <a:gd name="T10" fmla="*/ 24 w 42"/>
                  <a:gd name="T11" fmla="*/ 0 h 67"/>
                  <a:gd name="T12" fmla="*/ 1 w 42"/>
                  <a:gd name="T13" fmla="*/ 19 h 67"/>
                  <a:gd name="T14" fmla="*/ 18 w 42"/>
                  <a:gd name="T15" fmla="*/ 37 h 67"/>
                  <a:gd name="T16" fmla="*/ 30 w 42"/>
                  <a:gd name="T17" fmla="*/ 48 h 67"/>
                  <a:gd name="T18" fmla="*/ 18 w 42"/>
                  <a:gd name="T19" fmla="*/ 57 h 67"/>
                  <a:gd name="T20" fmla="*/ 2 w 42"/>
                  <a:gd name="T21" fmla="*/ 53 h 67"/>
                  <a:gd name="T22" fmla="*/ 0 w 42"/>
                  <a:gd name="T23" fmla="*/ 63 h 67"/>
                  <a:gd name="T24" fmla="*/ 17 w 42"/>
                  <a:gd name="T25" fmla="*/ 67 h 67"/>
                  <a:gd name="T26" fmla="*/ 42 w 42"/>
                  <a:gd name="T27" fmla="*/ 47 h 67"/>
                  <a:gd name="T28" fmla="*/ 25 w 42"/>
                  <a:gd name="T29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67">
                    <a:moveTo>
                      <a:pt x="25" y="28"/>
                    </a:moveTo>
                    <a:cubicBezTo>
                      <a:pt x="17" y="25"/>
                      <a:pt x="13" y="22"/>
                      <a:pt x="13" y="17"/>
                    </a:cubicBezTo>
                    <a:cubicBezTo>
                      <a:pt x="13" y="14"/>
                      <a:pt x="16" y="10"/>
                      <a:pt x="24" y="10"/>
                    </a:cubicBezTo>
                    <a:cubicBezTo>
                      <a:pt x="30" y="10"/>
                      <a:pt x="34" y="11"/>
                      <a:pt x="36" y="1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6" y="1"/>
                      <a:pt x="31" y="0"/>
                      <a:pt x="24" y="0"/>
                    </a:cubicBezTo>
                    <a:cubicBezTo>
                      <a:pt x="10" y="0"/>
                      <a:pt x="1" y="8"/>
                      <a:pt x="1" y="19"/>
                    </a:cubicBezTo>
                    <a:cubicBezTo>
                      <a:pt x="1" y="28"/>
                      <a:pt x="8" y="34"/>
                      <a:pt x="18" y="37"/>
                    </a:cubicBezTo>
                    <a:cubicBezTo>
                      <a:pt x="27" y="40"/>
                      <a:pt x="30" y="43"/>
                      <a:pt x="30" y="48"/>
                    </a:cubicBezTo>
                    <a:cubicBezTo>
                      <a:pt x="30" y="53"/>
                      <a:pt x="26" y="57"/>
                      <a:pt x="18" y="57"/>
                    </a:cubicBezTo>
                    <a:cubicBezTo>
                      <a:pt x="12" y="57"/>
                      <a:pt x="6" y="55"/>
                      <a:pt x="2" y="5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3" y="65"/>
                      <a:pt x="10" y="67"/>
                      <a:pt x="17" y="67"/>
                    </a:cubicBezTo>
                    <a:cubicBezTo>
                      <a:pt x="34" y="67"/>
                      <a:pt x="42" y="58"/>
                      <a:pt x="42" y="47"/>
                    </a:cubicBezTo>
                    <a:cubicBezTo>
                      <a:pt x="42" y="38"/>
                      <a:pt x="36" y="32"/>
                      <a:pt x="25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Freeform 10"/>
              <p:cNvSpPr>
                <a:spLocks/>
              </p:cNvSpPr>
              <p:nvPr userDrawn="1"/>
            </p:nvSpPr>
            <p:spPr bwMode="gray">
              <a:xfrm>
                <a:off x="1425575" y="785813"/>
                <a:ext cx="130175" cy="173038"/>
              </a:xfrm>
              <a:custGeom>
                <a:avLst/>
                <a:gdLst>
                  <a:gd name="T0" fmla="*/ 0 w 82"/>
                  <a:gd name="T1" fmla="*/ 16 h 109"/>
                  <a:gd name="T2" fmla="*/ 32 w 82"/>
                  <a:gd name="T3" fmla="*/ 16 h 109"/>
                  <a:gd name="T4" fmla="*/ 32 w 82"/>
                  <a:gd name="T5" fmla="*/ 109 h 109"/>
                  <a:gd name="T6" fmla="*/ 52 w 82"/>
                  <a:gd name="T7" fmla="*/ 109 h 109"/>
                  <a:gd name="T8" fmla="*/ 52 w 82"/>
                  <a:gd name="T9" fmla="*/ 16 h 109"/>
                  <a:gd name="T10" fmla="*/ 82 w 82"/>
                  <a:gd name="T11" fmla="*/ 16 h 109"/>
                  <a:gd name="T12" fmla="*/ 82 w 82"/>
                  <a:gd name="T13" fmla="*/ 0 h 109"/>
                  <a:gd name="T14" fmla="*/ 0 w 82"/>
                  <a:gd name="T15" fmla="*/ 0 h 109"/>
                  <a:gd name="T16" fmla="*/ 0 w 82"/>
                  <a:gd name="T17" fmla="*/ 1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09">
                    <a:moveTo>
                      <a:pt x="0" y="16"/>
                    </a:moveTo>
                    <a:lnTo>
                      <a:pt x="32" y="16"/>
                    </a:lnTo>
                    <a:lnTo>
                      <a:pt x="32" y="109"/>
                    </a:lnTo>
                    <a:lnTo>
                      <a:pt x="52" y="109"/>
                    </a:lnTo>
                    <a:lnTo>
                      <a:pt x="52" y="16"/>
                    </a:lnTo>
                    <a:lnTo>
                      <a:pt x="82" y="16"/>
                    </a:lnTo>
                    <a:lnTo>
                      <a:pt x="82" y="0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gray">
              <a:xfrm>
                <a:off x="1708150" y="785813"/>
                <a:ext cx="103188" cy="173038"/>
              </a:xfrm>
              <a:custGeom>
                <a:avLst/>
                <a:gdLst>
                  <a:gd name="T0" fmla="*/ 20 w 65"/>
                  <a:gd name="T1" fmla="*/ 60 h 109"/>
                  <a:gd name="T2" fmla="*/ 62 w 65"/>
                  <a:gd name="T3" fmla="*/ 60 h 109"/>
                  <a:gd name="T4" fmla="*/ 62 w 65"/>
                  <a:gd name="T5" fmla="*/ 43 h 109"/>
                  <a:gd name="T6" fmla="*/ 20 w 65"/>
                  <a:gd name="T7" fmla="*/ 43 h 109"/>
                  <a:gd name="T8" fmla="*/ 20 w 65"/>
                  <a:gd name="T9" fmla="*/ 16 h 109"/>
                  <a:gd name="T10" fmla="*/ 63 w 65"/>
                  <a:gd name="T11" fmla="*/ 16 h 109"/>
                  <a:gd name="T12" fmla="*/ 63 w 65"/>
                  <a:gd name="T13" fmla="*/ 0 h 109"/>
                  <a:gd name="T14" fmla="*/ 0 w 65"/>
                  <a:gd name="T15" fmla="*/ 0 h 109"/>
                  <a:gd name="T16" fmla="*/ 0 w 65"/>
                  <a:gd name="T17" fmla="*/ 109 h 109"/>
                  <a:gd name="T18" fmla="*/ 65 w 65"/>
                  <a:gd name="T19" fmla="*/ 109 h 109"/>
                  <a:gd name="T20" fmla="*/ 65 w 65"/>
                  <a:gd name="T21" fmla="*/ 92 h 109"/>
                  <a:gd name="T22" fmla="*/ 20 w 65"/>
                  <a:gd name="T23" fmla="*/ 92 h 109"/>
                  <a:gd name="T24" fmla="*/ 20 w 65"/>
                  <a:gd name="T25" fmla="*/ 6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109">
                    <a:moveTo>
                      <a:pt x="20" y="60"/>
                    </a:moveTo>
                    <a:lnTo>
                      <a:pt x="62" y="60"/>
                    </a:lnTo>
                    <a:lnTo>
                      <a:pt x="62" y="43"/>
                    </a:lnTo>
                    <a:lnTo>
                      <a:pt x="20" y="43"/>
                    </a:lnTo>
                    <a:lnTo>
                      <a:pt x="20" y="16"/>
                    </a:lnTo>
                    <a:lnTo>
                      <a:pt x="63" y="16"/>
                    </a:lnTo>
                    <a:lnTo>
                      <a:pt x="63" y="0"/>
                    </a:lnTo>
                    <a:lnTo>
                      <a:pt x="0" y="0"/>
                    </a:lnTo>
                    <a:lnTo>
                      <a:pt x="0" y="109"/>
                    </a:lnTo>
                    <a:lnTo>
                      <a:pt x="65" y="109"/>
                    </a:lnTo>
                    <a:lnTo>
                      <a:pt x="65" y="92"/>
                    </a:lnTo>
                    <a:lnTo>
                      <a:pt x="20" y="92"/>
                    </a:lnTo>
                    <a:lnTo>
                      <a:pt x="20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Freeform 12"/>
              <p:cNvSpPr>
                <a:spLocks/>
              </p:cNvSpPr>
              <p:nvPr userDrawn="1"/>
            </p:nvSpPr>
            <p:spPr bwMode="gray">
              <a:xfrm>
                <a:off x="1839913" y="785813"/>
                <a:ext cx="101600" cy="173038"/>
              </a:xfrm>
              <a:custGeom>
                <a:avLst/>
                <a:gdLst>
                  <a:gd name="T0" fmla="*/ 20 w 64"/>
                  <a:gd name="T1" fmla="*/ 92 h 109"/>
                  <a:gd name="T2" fmla="*/ 20 w 64"/>
                  <a:gd name="T3" fmla="*/ 0 h 109"/>
                  <a:gd name="T4" fmla="*/ 0 w 64"/>
                  <a:gd name="T5" fmla="*/ 0 h 109"/>
                  <a:gd name="T6" fmla="*/ 0 w 64"/>
                  <a:gd name="T7" fmla="*/ 109 h 109"/>
                  <a:gd name="T8" fmla="*/ 64 w 64"/>
                  <a:gd name="T9" fmla="*/ 109 h 109"/>
                  <a:gd name="T10" fmla="*/ 64 w 64"/>
                  <a:gd name="T11" fmla="*/ 92 h 109"/>
                  <a:gd name="T12" fmla="*/ 20 w 64"/>
                  <a:gd name="T13" fmla="*/ 9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09">
                    <a:moveTo>
                      <a:pt x="20" y="92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109"/>
                    </a:lnTo>
                    <a:lnTo>
                      <a:pt x="64" y="109"/>
                    </a:lnTo>
                    <a:lnTo>
                      <a:pt x="64" y="92"/>
                    </a:lnTo>
                    <a:lnTo>
                      <a:pt x="20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Freeform 13"/>
              <p:cNvSpPr>
                <a:spLocks/>
              </p:cNvSpPr>
              <p:nvPr userDrawn="1"/>
            </p:nvSpPr>
            <p:spPr bwMode="gray">
              <a:xfrm>
                <a:off x="1576388" y="785813"/>
                <a:ext cx="104775" cy="173038"/>
              </a:xfrm>
              <a:custGeom>
                <a:avLst/>
                <a:gdLst>
                  <a:gd name="T0" fmla="*/ 21 w 66"/>
                  <a:gd name="T1" fmla="*/ 60 h 109"/>
                  <a:gd name="T2" fmla="*/ 61 w 66"/>
                  <a:gd name="T3" fmla="*/ 60 h 109"/>
                  <a:gd name="T4" fmla="*/ 61 w 66"/>
                  <a:gd name="T5" fmla="*/ 43 h 109"/>
                  <a:gd name="T6" fmla="*/ 21 w 66"/>
                  <a:gd name="T7" fmla="*/ 43 h 109"/>
                  <a:gd name="T8" fmla="*/ 21 w 66"/>
                  <a:gd name="T9" fmla="*/ 16 h 109"/>
                  <a:gd name="T10" fmla="*/ 62 w 66"/>
                  <a:gd name="T11" fmla="*/ 16 h 109"/>
                  <a:gd name="T12" fmla="*/ 62 w 66"/>
                  <a:gd name="T13" fmla="*/ 0 h 109"/>
                  <a:gd name="T14" fmla="*/ 0 w 66"/>
                  <a:gd name="T15" fmla="*/ 0 h 109"/>
                  <a:gd name="T16" fmla="*/ 0 w 66"/>
                  <a:gd name="T17" fmla="*/ 109 h 109"/>
                  <a:gd name="T18" fmla="*/ 66 w 66"/>
                  <a:gd name="T19" fmla="*/ 109 h 109"/>
                  <a:gd name="T20" fmla="*/ 66 w 66"/>
                  <a:gd name="T21" fmla="*/ 92 h 109"/>
                  <a:gd name="T22" fmla="*/ 21 w 66"/>
                  <a:gd name="T23" fmla="*/ 92 h 109"/>
                  <a:gd name="T24" fmla="*/ 21 w 66"/>
                  <a:gd name="T25" fmla="*/ 6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109">
                    <a:moveTo>
                      <a:pt x="21" y="60"/>
                    </a:moveTo>
                    <a:lnTo>
                      <a:pt x="61" y="60"/>
                    </a:lnTo>
                    <a:lnTo>
                      <a:pt x="61" y="43"/>
                    </a:lnTo>
                    <a:lnTo>
                      <a:pt x="21" y="43"/>
                    </a:lnTo>
                    <a:lnTo>
                      <a:pt x="21" y="16"/>
                    </a:lnTo>
                    <a:lnTo>
                      <a:pt x="62" y="16"/>
                    </a:lnTo>
                    <a:lnTo>
                      <a:pt x="62" y="0"/>
                    </a:lnTo>
                    <a:lnTo>
                      <a:pt x="0" y="0"/>
                    </a:lnTo>
                    <a:lnTo>
                      <a:pt x="0" y="109"/>
                    </a:lnTo>
                    <a:lnTo>
                      <a:pt x="66" y="109"/>
                    </a:lnTo>
                    <a:lnTo>
                      <a:pt x="66" y="92"/>
                    </a:lnTo>
                    <a:lnTo>
                      <a:pt x="21" y="92"/>
                    </a:lnTo>
                    <a:lnTo>
                      <a:pt x="21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" name="Tekstvak 1"/>
            <p:cNvSpPr txBox="1"/>
            <p:nvPr userDrawn="1"/>
          </p:nvSpPr>
          <p:spPr bwMode="gray">
            <a:xfrm>
              <a:off x="457200" y="4430887"/>
              <a:ext cx="36787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800" b="1" spc="-20" baseline="0" noProof="0" dirty="0">
                  <a:solidFill>
                    <a:schemeClr val="bg1"/>
                  </a:solidFill>
                </a:rPr>
                <a:t>Together we make the difference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3136752"/>
      </p:ext>
    </p:extLst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3702997" y="0"/>
            <a:ext cx="5441003" cy="5143500"/>
          </a:xfrm>
          <a:custGeom>
            <a:avLst/>
            <a:gdLst/>
            <a:ahLst/>
            <a:cxnLst/>
            <a:rect l="l" t="t" r="r" b="b"/>
            <a:pathLst>
              <a:path w="5441003" h="5143500">
                <a:moveTo>
                  <a:pt x="245991" y="0"/>
                </a:moveTo>
                <a:lnTo>
                  <a:pt x="5441003" y="0"/>
                </a:lnTo>
                <a:lnTo>
                  <a:pt x="5441003" y="5143500"/>
                </a:lnTo>
                <a:lnTo>
                  <a:pt x="284902" y="5143500"/>
                </a:lnTo>
                <a:cubicBezTo>
                  <a:pt x="153186" y="4282872"/>
                  <a:pt x="2014" y="3344424"/>
                  <a:pt x="0" y="2483796"/>
                </a:cubicBezTo>
                <a:cubicBezTo>
                  <a:pt x="2014" y="1629924"/>
                  <a:pt x="94819" y="847387"/>
                  <a:pt x="245991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184447"/>
            <a:ext cx="3110400" cy="3394800"/>
          </a:xfrm>
        </p:spPr>
        <p:txBody>
          <a:bodyPr/>
          <a:lstStyle>
            <a:lvl1pPr>
              <a:tabLst>
                <a:tab pos="2600325" algn="r"/>
              </a:tabLst>
              <a:defRPr sz="1400"/>
            </a:lvl1pPr>
            <a:lvl2pPr>
              <a:tabLst>
                <a:tab pos="2600325" algn="r"/>
              </a:tabLst>
              <a:defRPr sz="1400"/>
            </a:lvl2pPr>
            <a:lvl3pPr>
              <a:tabLst>
                <a:tab pos="2600325" algn="r"/>
              </a:tabLst>
              <a:defRPr sz="1400"/>
            </a:lvl3pPr>
            <a:lvl4pPr>
              <a:tabLst>
                <a:tab pos="2600325" algn="r"/>
              </a:tabLst>
              <a:defRPr sz="1400"/>
            </a:lvl4pPr>
            <a:lvl5pPr>
              <a:spcBef>
                <a:spcPts val="800"/>
              </a:spcBef>
              <a:tabLst>
                <a:tab pos="2600325" algn="r"/>
              </a:tabLst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7225"/>
            <a:ext cx="3200400" cy="799032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95D71E4-E973-438F-A4DC-B1518620F05B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064627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5810379" y="0"/>
            <a:ext cx="3333621" cy="5143500"/>
          </a:xfrm>
          <a:custGeom>
            <a:avLst/>
            <a:gdLst/>
            <a:ahLst/>
            <a:cxnLst/>
            <a:rect l="l" t="t" r="r" b="b"/>
            <a:pathLst>
              <a:path w="3333621" h="5143500">
                <a:moveTo>
                  <a:pt x="245991" y="0"/>
                </a:moveTo>
                <a:lnTo>
                  <a:pt x="3333621" y="0"/>
                </a:lnTo>
                <a:lnTo>
                  <a:pt x="3333621" y="5143500"/>
                </a:lnTo>
                <a:lnTo>
                  <a:pt x="284902" y="5143500"/>
                </a:lnTo>
                <a:cubicBezTo>
                  <a:pt x="153186" y="4282872"/>
                  <a:pt x="2014" y="3344424"/>
                  <a:pt x="0" y="2483796"/>
                </a:cubicBezTo>
                <a:cubicBezTo>
                  <a:pt x="2014" y="1629924"/>
                  <a:pt x="94819" y="847387"/>
                  <a:pt x="245991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>
          <a:xfrm>
            <a:off x="457204" y="1184447"/>
            <a:ext cx="2500352" cy="3394800"/>
          </a:xfrm>
        </p:spPr>
        <p:txBody>
          <a:bodyPr/>
          <a:lstStyle>
            <a:lvl1pPr>
              <a:tabLst>
                <a:tab pos="2239963" algn="r"/>
                <a:tab pos="2600325" algn="r"/>
              </a:tabLst>
              <a:defRPr sz="1200"/>
            </a:lvl1pPr>
            <a:lvl2pPr>
              <a:tabLst>
                <a:tab pos="2239963" algn="r"/>
                <a:tab pos="2600325" algn="r"/>
              </a:tabLst>
              <a:defRPr sz="1200"/>
            </a:lvl2pPr>
            <a:lvl3pPr>
              <a:tabLst>
                <a:tab pos="2239963" algn="r"/>
                <a:tab pos="2600325" algn="r"/>
              </a:tabLst>
              <a:defRPr sz="1200"/>
            </a:lvl3pPr>
            <a:lvl4pPr>
              <a:tabLst>
                <a:tab pos="2239963" algn="r"/>
                <a:tab pos="2600325" algn="r"/>
              </a:tabLst>
              <a:defRPr sz="1200"/>
            </a:lvl4pPr>
            <a:lvl5pPr>
              <a:spcBef>
                <a:spcPts val="800"/>
              </a:spcBef>
              <a:tabLst>
                <a:tab pos="2239963" algn="r"/>
                <a:tab pos="2600325" algn="r"/>
              </a:tabLst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7225"/>
            <a:ext cx="3200400" cy="799032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7"/>
          </p:nvPr>
        </p:nvSpPr>
        <p:spPr>
          <a:xfrm>
            <a:off x="3092065" y="1184447"/>
            <a:ext cx="2500352" cy="3394800"/>
          </a:xfrm>
        </p:spPr>
        <p:txBody>
          <a:bodyPr/>
          <a:lstStyle>
            <a:lvl1pPr>
              <a:tabLst>
                <a:tab pos="2239963" algn="r"/>
                <a:tab pos="2600325" algn="r"/>
              </a:tabLst>
              <a:defRPr sz="1200"/>
            </a:lvl1pPr>
            <a:lvl2pPr>
              <a:tabLst>
                <a:tab pos="2239963" algn="r"/>
                <a:tab pos="2600325" algn="r"/>
              </a:tabLst>
              <a:defRPr sz="1200"/>
            </a:lvl2pPr>
            <a:lvl3pPr>
              <a:tabLst>
                <a:tab pos="2239963" algn="r"/>
                <a:tab pos="2600325" algn="r"/>
              </a:tabLst>
              <a:defRPr sz="1200"/>
            </a:lvl3pPr>
            <a:lvl4pPr>
              <a:tabLst>
                <a:tab pos="2239963" algn="r"/>
                <a:tab pos="2600325" algn="r"/>
              </a:tabLst>
              <a:defRPr sz="1200"/>
            </a:lvl4pPr>
            <a:lvl5pPr>
              <a:spcBef>
                <a:spcPts val="800"/>
              </a:spcBef>
              <a:tabLst>
                <a:tab pos="2239963" algn="r"/>
                <a:tab pos="2600325" algn="r"/>
              </a:tabLst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22D0B827-2DDC-4DCA-BC37-D8C8B6574ABB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855758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5810379" y="0"/>
            <a:ext cx="3333621" cy="5143500"/>
          </a:xfrm>
          <a:custGeom>
            <a:avLst/>
            <a:gdLst/>
            <a:ahLst/>
            <a:cxnLst/>
            <a:rect l="l" t="t" r="r" b="b"/>
            <a:pathLst>
              <a:path w="3333621" h="5143500">
                <a:moveTo>
                  <a:pt x="245991" y="0"/>
                </a:moveTo>
                <a:lnTo>
                  <a:pt x="3333621" y="0"/>
                </a:lnTo>
                <a:lnTo>
                  <a:pt x="3333621" y="5143500"/>
                </a:lnTo>
                <a:lnTo>
                  <a:pt x="284902" y="5143500"/>
                </a:lnTo>
                <a:cubicBezTo>
                  <a:pt x="153186" y="4282872"/>
                  <a:pt x="2014" y="3344424"/>
                  <a:pt x="0" y="2483796"/>
                </a:cubicBezTo>
                <a:cubicBezTo>
                  <a:pt x="2014" y="1629924"/>
                  <a:pt x="94819" y="847387"/>
                  <a:pt x="245991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>
          <a:xfrm>
            <a:off x="457204" y="1184447"/>
            <a:ext cx="2500352" cy="3394800"/>
          </a:xfrm>
        </p:spPr>
        <p:txBody>
          <a:bodyPr/>
          <a:lstStyle>
            <a:lvl1pPr>
              <a:tabLst>
                <a:tab pos="2239963" algn="r"/>
                <a:tab pos="2600325" algn="r"/>
              </a:tabLst>
              <a:defRPr sz="1200"/>
            </a:lvl1pPr>
            <a:lvl2pPr>
              <a:tabLst>
                <a:tab pos="2239963" algn="r"/>
                <a:tab pos="2600325" algn="r"/>
              </a:tabLst>
              <a:defRPr sz="1200"/>
            </a:lvl2pPr>
            <a:lvl3pPr>
              <a:tabLst>
                <a:tab pos="2239963" algn="r"/>
                <a:tab pos="2600325" algn="r"/>
              </a:tabLst>
              <a:defRPr sz="1200"/>
            </a:lvl3pPr>
            <a:lvl4pPr>
              <a:tabLst>
                <a:tab pos="2239963" algn="r"/>
                <a:tab pos="2600325" algn="r"/>
              </a:tabLst>
              <a:defRPr sz="1200"/>
            </a:lvl4pPr>
            <a:lvl5pPr>
              <a:spcBef>
                <a:spcPts val="800"/>
              </a:spcBef>
              <a:tabLst>
                <a:tab pos="2239963" algn="r"/>
                <a:tab pos="2600325" algn="r"/>
              </a:tabLst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7225"/>
            <a:ext cx="3200400" cy="799032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7"/>
          </p:nvPr>
        </p:nvSpPr>
        <p:spPr>
          <a:xfrm>
            <a:off x="3092065" y="1184447"/>
            <a:ext cx="2500352" cy="3394800"/>
          </a:xfrm>
        </p:spPr>
        <p:txBody>
          <a:bodyPr/>
          <a:lstStyle>
            <a:lvl1pPr>
              <a:tabLst>
                <a:tab pos="2239963" algn="r"/>
                <a:tab pos="2600325" algn="r"/>
              </a:tabLst>
              <a:defRPr sz="1200"/>
            </a:lvl1pPr>
            <a:lvl2pPr>
              <a:tabLst>
                <a:tab pos="2239963" algn="r"/>
                <a:tab pos="2600325" algn="r"/>
              </a:tabLst>
              <a:defRPr sz="1200"/>
            </a:lvl2pPr>
            <a:lvl3pPr>
              <a:tabLst>
                <a:tab pos="2239963" algn="r"/>
                <a:tab pos="2600325" algn="r"/>
              </a:tabLst>
              <a:defRPr sz="1200"/>
            </a:lvl3pPr>
            <a:lvl4pPr>
              <a:tabLst>
                <a:tab pos="2239963" algn="r"/>
                <a:tab pos="2600325" algn="r"/>
              </a:tabLst>
              <a:defRPr sz="1200"/>
            </a:lvl4pPr>
            <a:lvl5pPr>
              <a:spcBef>
                <a:spcPts val="800"/>
              </a:spcBef>
              <a:tabLst>
                <a:tab pos="2239963" algn="r"/>
                <a:tab pos="2600325" algn="r"/>
              </a:tabLst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22D0B827-2DDC-4DCA-BC37-D8C8B6574ABB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193019"/>
      </p:ext>
    </p:extLst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4449"/>
            <a:ext cx="8229600" cy="339447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921E-CD43-4085-800D-1BC2DC1605F0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533874"/>
      </p:ext>
    </p:extLst>
  </p:cSld>
  <p:clrMapOvr>
    <a:masterClrMapping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 userDrawn="1"/>
        </p:nvSpPr>
        <p:spPr bwMode="gray">
          <a:xfrm>
            <a:off x="6465042" y="3291831"/>
            <a:ext cx="2678958" cy="1851670"/>
          </a:xfrm>
          <a:custGeom>
            <a:avLst/>
            <a:gdLst>
              <a:gd name="T0" fmla="*/ 435 w 435"/>
              <a:gd name="T1" fmla="*/ 0 h 300"/>
              <a:gd name="T2" fmla="*/ 12 w 435"/>
              <a:gd name="T3" fmla="*/ 153 h 300"/>
              <a:gd name="T4" fmla="*/ 40 w 435"/>
              <a:gd name="T5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5" h="300">
                <a:moveTo>
                  <a:pt x="435" y="0"/>
                </a:moveTo>
                <a:cubicBezTo>
                  <a:pt x="435" y="0"/>
                  <a:pt x="33" y="26"/>
                  <a:pt x="12" y="153"/>
                </a:cubicBezTo>
                <a:cubicBezTo>
                  <a:pt x="12" y="153"/>
                  <a:pt x="0" y="208"/>
                  <a:pt x="40" y="300"/>
                </a:cubicBezTo>
              </a:path>
            </a:pathLst>
          </a:custGeom>
          <a:noFill/>
          <a:ln w="8890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4449"/>
            <a:ext cx="8229600" cy="3394472"/>
          </a:xfrm>
        </p:spPr>
        <p:txBody>
          <a:bodyPr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87CA5-09D6-4499-AB33-BD10E620DAD3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857752"/>
      </p:ext>
    </p:extLst>
  </p:cSld>
  <p:clrMapOvr>
    <a:masterClrMapping/>
  </p:clrMapOvr>
  <p:transition spd="slow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7642"/>
            <a:ext cx="8229600" cy="297004"/>
          </a:xfrm>
        </p:spPr>
        <p:txBody>
          <a:bodyPr anchor="b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16526"/>
            <a:ext cx="8229600" cy="2963466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570711" y="1511130"/>
            <a:ext cx="80025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EE25A-677C-405A-8F9B-776DDC17EB38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619672"/>
      </p:ext>
    </p:extLst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gray"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 w="317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gray">
          <a:xfrm flipV="1">
            <a:off x="0" y="972849"/>
            <a:ext cx="6660232" cy="4170653"/>
          </a:xfrm>
          <a:custGeom>
            <a:avLst/>
            <a:gdLst>
              <a:gd name="T0" fmla="*/ 0 w 350"/>
              <a:gd name="T1" fmla="*/ 219 h 219"/>
              <a:gd name="T2" fmla="*/ 339 w 350"/>
              <a:gd name="T3" fmla="*/ 116 h 219"/>
              <a:gd name="T4" fmla="*/ 322 w 350"/>
              <a:gd name="T5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0" h="219">
                <a:moveTo>
                  <a:pt x="0" y="219"/>
                </a:moveTo>
                <a:cubicBezTo>
                  <a:pt x="0" y="219"/>
                  <a:pt x="316" y="215"/>
                  <a:pt x="339" y="116"/>
                </a:cubicBezTo>
                <a:cubicBezTo>
                  <a:pt x="339" y="116"/>
                  <a:pt x="350" y="74"/>
                  <a:pt x="322" y="0"/>
                </a:cubicBezTo>
              </a:path>
            </a:pathLst>
          </a:custGeom>
          <a:noFill/>
          <a:ln w="889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457204" y="3137396"/>
            <a:ext cx="6040877" cy="1261884"/>
          </a:xfrm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t">
            <a:spAutoFit/>
          </a:bodyPr>
          <a:lstStyle>
            <a:lvl1pPr algn="l">
              <a:defRPr sz="4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4" y="2445914"/>
            <a:ext cx="6040877" cy="733425"/>
          </a:xfrm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D3B9B-F074-46F9-989A-BC669655BBD8}" type="datetime1">
              <a:rPr lang="en-GB" smtClean="0"/>
              <a:t>09/12/2019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Tata Steel | TITLE POWERPOINT PRESENTATION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299694"/>
      </p:ext>
    </p:extLst>
  </p:cSld>
  <p:clrMapOvr>
    <a:masterClrMapping/>
  </p:clrMapOvr>
  <p:transition spd="slow">
    <p:push dir="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No Line">
    <p:bg bwMode="gray"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 w="317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457204" y="3137396"/>
            <a:ext cx="6040877" cy="1261884"/>
          </a:xfrm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t">
            <a:spAutoFit/>
          </a:bodyPr>
          <a:lstStyle>
            <a:lvl1pPr algn="l">
              <a:defRPr sz="4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4" y="2445914"/>
            <a:ext cx="6040877" cy="733425"/>
          </a:xfrm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89B1B3-1351-4394-97E5-C60BA6D1A05A}" type="datetime1">
              <a:rPr lang="en-GB" smtClean="0"/>
              <a:t>09/12/2019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Tata Steel | TITLE POWERPOINT PRESENTATION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586559"/>
      </p:ext>
    </p:extLst>
  </p:cSld>
  <p:clrMapOvr>
    <a:masterClrMapping/>
  </p:clrMapOvr>
  <p:transition spd="slow">
    <p:push dir="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icture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4572000" y="0"/>
            <a:ext cx="4572000" cy="51435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5" y="1184449"/>
            <a:ext cx="3740149" cy="339447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57200" y="337225"/>
            <a:ext cx="3740400" cy="799032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E5E6DD-5CB3-4B13-8FE9-5D24883D7293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505274"/>
      </p:ext>
    </p:extLst>
  </p:cSld>
  <p:clrMapOvr>
    <a:masterClrMapping/>
  </p:clrMapOvr>
  <p:transition spd="slow">
    <p:push dir="u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Content and Picture 1/2 Violet">
    <p:bg bwMode="gray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4572000" y="0"/>
            <a:ext cx="4572000" cy="51435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9079"/>
            <a:ext cx="3740149" cy="3394472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7225"/>
            <a:ext cx="3740400" cy="7990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B1B9532-7E1A-49CE-A5BD-7BB533469177}" type="datetime1">
              <a:rPr lang="en-GB" smtClean="0"/>
              <a:t>09/12/2019</a:t>
            </a:fld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Tata Steel | TITLE POWERPOINT PRESENTATION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707064"/>
      </p:ext>
    </p:extLst>
  </p:cSld>
  <p:clrMapOvr>
    <a:masterClrMapping/>
  </p:clrMapOvr>
  <p:transition spd="slow">
    <p:push dir="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icture Cur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3702997" y="0"/>
            <a:ext cx="5441003" cy="5143500"/>
          </a:xfrm>
          <a:custGeom>
            <a:avLst/>
            <a:gdLst/>
            <a:ahLst/>
            <a:cxnLst/>
            <a:rect l="l" t="t" r="r" b="b"/>
            <a:pathLst>
              <a:path w="5441003" h="5143500">
                <a:moveTo>
                  <a:pt x="245991" y="0"/>
                </a:moveTo>
                <a:lnTo>
                  <a:pt x="5441003" y="0"/>
                </a:lnTo>
                <a:lnTo>
                  <a:pt x="5441003" y="5143500"/>
                </a:lnTo>
                <a:lnTo>
                  <a:pt x="284902" y="5143500"/>
                </a:lnTo>
                <a:cubicBezTo>
                  <a:pt x="153186" y="4282872"/>
                  <a:pt x="2014" y="3344424"/>
                  <a:pt x="0" y="2483796"/>
                </a:cubicBezTo>
                <a:cubicBezTo>
                  <a:pt x="2014" y="1629924"/>
                  <a:pt x="94819" y="847387"/>
                  <a:pt x="245991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184447"/>
            <a:ext cx="3110400" cy="3394800"/>
          </a:xfrm>
        </p:spPr>
        <p:txBody>
          <a:bodyPr/>
          <a:lstStyle>
            <a:lvl1pPr>
              <a:tabLst>
                <a:tab pos="2600325" algn="r"/>
              </a:tabLst>
              <a:defRPr sz="1400"/>
            </a:lvl1pPr>
            <a:lvl2pPr>
              <a:tabLst>
                <a:tab pos="2600325" algn="r"/>
              </a:tabLst>
              <a:defRPr sz="1400"/>
            </a:lvl2pPr>
            <a:lvl3pPr>
              <a:tabLst>
                <a:tab pos="2600325" algn="r"/>
              </a:tabLst>
              <a:defRPr sz="1400"/>
            </a:lvl3pPr>
            <a:lvl4pPr>
              <a:tabLst>
                <a:tab pos="2600325" algn="r"/>
              </a:tabLst>
              <a:defRPr sz="1400"/>
            </a:lvl4pPr>
            <a:lvl5pPr>
              <a:tabLst>
                <a:tab pos="2600325" algn="r"/>
              </a:tabLst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7225"/>
            <a:ext cx="3200400" cy="799032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67988AC-E587-4DDA-84C8-802B104B513E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575289"/>
      </p:ext>
    </p:extLst>
  </p:cSld>
  <p:clrMapOvr>
    <a:masterClrMapping/>
  </p:clrMapOvr>
  <p:transition spd="slow">
    <p:push dir="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icture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6103938" y="0"/>
            <a:ext cx="3040062" cy="51435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184449"/>
            <a:ext cx="5272088" cy="339447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37225"/>
            <a:ext cx="5274000" cy="799032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F7C234A-AA53-4BF5-88C1-596684D23AE5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87758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4449"/>
            <a:ext cx="8229600" cy="339447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921E-CD43-4085-800D-1BC2DC1605F0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267674"/>
      </p:ext>
    </p:extLst>
  </p:cSld>
  <p:clrMapOvr>
    <a:masterClrMapping/>
  </p:clrMapOvr>
  <p:transition spd="slow">
    <p:push dir="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u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4449"/>
            <a:ext cx="5274000" cy="339447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 bwMode="gray">
          <a:xfrm>
            <a:off x="6439711" y="124403"/>
            <a:ext cx="2704289" cy="4703766"/>
          </a:xfrm>
          <a:custGeom>
            <a:avLst/>
            <a:gdLst>
              <a:gd name="connsiteX0" fmla="*/ 0 w 2553005"/>
              <a:gd name="connsiteY0" fmla="*/ 0 h 4454957"/>
              <a:gd name="connsiteX1" fmla="*/ 2553005 w 2553005"/>
              <a:gd name="connsiteY1" fmla="*/ 0 h 4454957"/>
              <a:gd name="connsiteX2" fmla="*/ 2553005 w 2553005"/>
              <a:gd name="connsiteY2" fmla="*/ 4454957 h 4454957"/>
              <a:gd name="connsiteX3" fmla="*/ 0 w 2553005"/>
              <a:gd name="connsiteY3" fmla="*/ 4454957 h 4454957"/>
              <a:gd name="connsiteX4" fmla="*/ 0 w 2553005"/>
              <a:gd name="connsiteY4" fmla="*/ 0 h 4454957"/>
              <a:gd name="connsiteX0" fmla="*/ 117043 w 2553005"/>
              <a:gd name="connsiteY0" fmla="*/ 1338681 h 4454957"/>
              <a:gd name="connsiteX1" fmla="*/ 2553005 w 2553005"/>
              <a:gd name="connsiteY1" fmla="*/ 0 h 4454957"/>
              <a:gd name="connsiteX2" fmla="*/ 2553005 w 2553005"/>
              <a:gd name="connsiteY2" fmla="*/ 4454957 h 4454957"/>
              <a:gd name="connsiteX3" fmla="*/ 0 w 2553005"/>
              <a:gd name="connsiteY3" fmla="*/ 4454957 h 4454957"/>
              <a:gd name="connsiteX4" fmla="*/ 117043 w 2553005"/>
              <a:gd name="connsiteY4" fmla="*/ 1338681 h 4454957"/>
              <a:gd name="connsiteX0" fmla="*/ 375477 w 2811439"/>
              <a:gd name="connsiteY0" fmla="*/ 1471949 h 4588225"/>
              <a:gd name="connsiteX1" fmla="*/ 2811439 w 2811439"/>
              <a:gd name="connsiteY1" fmla="*/ 133268 h 4588225"/>
              <a:gd name="connsiteX2" fmla="*/ 2811439 w 2811439"/>
              <a:gd name="connsiteY2" fmla="*/ 4588225 h 4588225"/>
              <a:gd name="connsiteX3" fmla="*/ 258434 w 2811439"/>
              <a:gd name="connsiteY3" fmla="*/ 4588225 h 4588225"/>
              <a:gd name="connsiteX4" fmla="*/ 375477 w 2811439"/>
              <a:gd name="connsiteY4" fmla="*/ 1471949 h 4588225"/>
              <a:gd name="connsiteX0" fmla="*/ 375477 w 2811439"/>
              <a:gd name="connsiteY0" fmla="*/ 1338681 h 4454957"/>
              <a:gd name="connsiteX1" fmla="*/ 2811439 w 2811439"/>
              <a:gd name="connsiteY1" fmla="*/ 0 h 4454957"/>
              <a:gd name="connsiteX2" fmla="*/ 2811439 w 2811439"/>
              <a:gd name="connsiteY2" fmla="*/ 4454957 h 4454957"/>
              <a:gd name="connsiteX3" fmla="*/ 258434 w 2811439"/>
              <a:gd name="connsiteY3" fmla="*/ 4454957 h 4454957"/>
              <a:gd name="connsiteX4" fmla="*/ 375477 w 2811439"/>
              <a:gd name="connsiteY4" fmla="*/ 1338681 h 4454957"/>
              <a:gd name="connsiteX0" fmla="*/ 342142 w 2836626"/>
              <a:gd name="connsiteY0" fmla="*/ 1477669 h 4454957"/>
              <a:gd name="connsiteX1" fmla="*/ 2836626 w 2836626"/>
              <a:gd name="connsiteY1" fmla="*/ 0 h 4454957"/>
              <a:gd name="connsiteX2" fmla="*/ 2836626 w 2836626"/>
              <a:gd name="connsiteY2" fmla="*/ 4454957 h 4454957"/>
              <a:gd name="connsiteX3" fmla="*/ 283621 w 2836626"/>
              <a:gd name="connsiteY3" fmla="*/ 4454957 h 4454957"/>
              <a:gd name="connsiteX4" fmla="*/ 342142 w 2836626"/>
              <a:gd name="connsiteY4" fmla="*/ 1477669 h 4454957"/>
              <a:gd name="connsiteX0" fmla="*/ 360501 w 2854985"/>
              <a:gd name="connsiteY0" fmla="*/ 1477669 h 4454957"/>
              <a:gd name="connsiteX1" fmla="*/ 2854985 w 2854985"/>
              <a:gd name="connsiteY1" fmla="*/ 0 h 4454957"/>
              <a:gd name="connsiteX2" fmla="*/ 2854985 w 2854985"/>
              <a:gd name="connsiteY2" fmla="*/ 4454957 h 4454957"/>
              <a:gd name="connsiteX3" fmla="*/ 301980 w 2854985"/>
              <a:gd name="connsiteY3" fmla="*/ 4454957 h 4454957"/>
              <a:gd name="connsiteX4" fmla="*/ 360501 w 2854985"/>
              <a:gd name="connsiteY4" fmla="*/ 1477669 h 4454957"/>
              <a:gd name="connsiteX0" fmla="*/ 44999 w 2539483"/>
              <a:gd name="connsiteY0" fmla="*/ 1477669 h 4454957"/>
              <a:gd name="connsiteX1" fmla="*/ 2539483 w 2539483"/>
              <a:gd name="connsiteY1" fmla="*/ 0 h 4454957"/>
              <a:gd name="connsiteX2" fmla="*/ 2539483 w 2539483"/>
              <a:gd name="connsiteY2" fmla="*/ 4454957 h 4454957"/>
              <a:gd name="connsiteX3" fmla="*/ 1047182 w 2539483"/>
              <a:gd name="connsiteY3" fmla="*/ 3430829 h 4454957"/>
              <a:gd name="connsiteX4" fmla="*/ 44999 w 2539483"/>
              <a:gd name="connsiteY4" fmla="*/ 1477669 h 4454957"/>
              <a:gd name="connsiteX0" fmla="*/ 45399 w 2539883"/>
              <a:gd name="connsiteY0" fmla="*/ 1477669 h 4615678"/>
              <a:gd name="connsiteX1" fmla="*/ 2539883 w 2539883"/>
              <a:gd name="connsiteY1" fmla="*/ 0 h 4615678"/>
              <a:gd name="connsiteX2" fmla="*/ 2539883 w 2539883"/>
              <a:gd name="connsiteY2" fmla="*/ 4454957 h 4615678"/>
              <a:gd name="connsiteX3" fmla="*/ 1047582 w 2539883"/>
              <a:gd name="connsiteY3" fmla="*/ 3430829 h 4615678"/>
              <a:gd name="connsiteX4" fmla="*/ 45399 w 2539883"/>
              <a:gd name="connsiteY4" fmla="*/ 1477669 h 4615678"/>
              <a:gd name="connsiteX0" fmla="*/ 45399 w 2539883"/>
              <a:gd name="connsiteY0" fmla="*/ 1477669 h 4454957"/>
              <a:gd name="connsiteX1" fmla="*/ 2539883 w 2539883"/>
              <a:gd name="connsiteY1" fmla="*/ 0 h 4454957"/>
              <a:gd name="connsiteX2" fmla="*/ 2539883 w 2539883"/>
              <a:gd name="connsiteY2" fmla="*/ 4454957 h 4454957"/>
              <a:gd name="connsiteX3" fmla="*/ 1047582 w 2539883"/>
              <a:gd name="connsiteY3" fmla="*/ 3430829 h 4454957"/>
              <a:gd name="connsiteX4" fmla="*/ 45399 w 2539883"/>
              <a:gd name="connsiteY4" fmla="*/ 1477669 h 4454957"/>
              <a:gd name="connsiteX0" fmla="*/ 102396 w 2596880"/>
              <a:gd name="connsiteY0" fmla="*/ 1477669 h 4454957"/>
              <a:gd name="connsiteX1" fmla="*/ 2596880 w 2596880"/>
              <a:gd name="connsiteY1" fmla="*/ 0 h 4454957"/>
              <a:gd name="connsiteX2" fmla="*/ 2596880 w 2596880"/>
              <a:gd name="connsiteY2" fmla="*/ 4454957 h 4454957"/>
              <a:gd name="connsiteX3" fmla="*/ 687613 w 2596880"/>
              <a:gd name="connsiteY3" fmla="*/ 2962656 h 4454957"/>
              <a:gd name="connsiteX4" fmla="*/ 102396 w 2596880"/>
              <a:gd name="connsiteY4" fmla="*/ 1477669 h 4454957"/>
              <a:gd name="connsiteX0" fmla="*/ 106554 w 2564462"/>
              <a:gd name="connsiteY0" fmla="*/ 1375256 h 4454957"/>
              <a:gd name="connsiteX1" fmla="*/ 2564462 w 2564462"/>
              <a:gd name="connsiteY1" fmla="*/ 0 h 4454957"/>
              <a:gd name="connsiteX2" fmla="*/ 2564462 w 2564462"/>
              <a:gd name="connsiteY2" fmla="*/ 4454957 h 4454957"/>
              <a:gd name="connsiteX3" fmla="*/ 655195 w 2564462"/>
              <a:gd name="connsiteY3" fmla="*/ 2962656 h 4454957"/>
              <a:gd name="connsiteX4" fmla="*/ 106554 w 2564462"/>
              <a:gd name="connsiteY4" fmla="*/ 1375256 h 4454957"/>
              <a:gd name="connsiteX0" fmla="*/ 106554 w 2564462"/>
              <a:gd name="connsiteY0" fmla="*/ 1411832 h 4454957"/>
              <a:gd name="connsiteX1" fmla="*/ 2564462 w 2564462"/>
              <a:gd name="connsiteY1" fmla="*/ 0 h 4454957"/>
              <a:gd name="connsiteX2" fmla="*/ 2564462 w 2564462"/>
              <a:gd name="connsiteY2" fmla="*/ 4454957 h 4454957"/>
              <a:gd name="connsiteX3" fmla="*/ 655195 w 2564462"/>
              <a:gd name="connsiteY3" fmla="*/ 2962656 h 4454957"/>
              <a:gd name="connsiteX4" fmla="*/ 106554 w 2564462"/>
              <a:gd name="connsiteY4" fmla="*/ 1411832 h 4454957"/>
              <a:gd name="connsiteX0" fmla="*/ 108424 w 2566332"/>
              <a:gd name="connsiteY0" fmla="*/ 1411832 h 4454957"/>
              <a:gd name="connsiteX1" fmla="*/ 2566332 w 2566332"/>
              <a:gd name="connsiteY1" fmla="*/ 0 h 4454957"/>
              <a:gd name="connsiteX2" fmla="*/ 2566332 w 2566332"/>
              <a:gd name="connsiteY2" fmla="*/ 4454957 h 4454957"/>
              <a:gd name="connsiteX3" fmla="*/ 657065 w 2566332"/>
              <a:gd name="connsiteY3" fmla="*/ 2962656 h 4454957"/>
              <a:gd name="connsiteX4" fmla="*/ 108424 w 2566332"/>
              <a:gd name="connsiteY4" fmla="*/ 1411832 h 4454957"/>
              <a:gd name="connsiteX0" fmla="*/ 109379 w 2567287"/>
              <a:gd name="connsiteY0" fmla="*/ 1411832 h 4454957"/>
              <a:gd name="connsiteX1" fmla="*/ 2567287 w 2567287"/>
              <a:gd name="connsiteY1" fmla="*/ 0 h 4454957"/>
              <a:gd name="connsiteX2" fmla="*/ 2567287 w 2567287"/>
              <a:gd name="connsiteY2" fmla="*/ 4454957 h 4454957"/>
              <a:gd name="connsiteX3" fmla="*/ 658020 w 2567287"/>
              <a:gd name="connsiteY3" fmla="*/ 2962656 h 4454957"/>
              <a:gd name="connsiteX4" fmla="*/ 109379 w 2567287"/>
              <a:gd name="connsiteY4" fmla="*/ 1411832 h 4454957"/>
              <a:gd name="connsiteX0" fmla="*/ 107424 w 2558016"/>
              <a:gd name="connsiteY0" fmla="*/ 1397202 h 4454957"/>
              <a:gd name="connsiteX1" fmla="*/ 2558016 w 2558016"/>
              <a:gd name="connsiteY1" fmla="*/ 0 h 4454957"/>
              <a:gd name="connsiteX2" fmla="*/ 2558016 w 2558016"/>
              <a:gd name="connsiteY2" fmla="*/ 4454957 h 4454957"/>
              <a:gd name="connsiteX3" fmla="*/ 648749 w 2558016"/>
              <a:gd name="connsiteY3" fmla="*/ 2962656 h 4454957"/>
              <a:gd name="connsiteX4" fmla="*/ 107424 w 2558016"/>
              <a:gd name="connsiteY4" fmla="*/ 1397202 h 4454957"/>
              <a:gd name="connsiteX0" fmla="*/ 107424 w 2558016"/>
              <a:gd name="connsiteY0" fmla="*/ 1397202 h 4454957"/>
              <a:gd name="connsiteX1" fmla="*/ 2558016 w 2558016"/>
              <a:gd name="connsiteY1" fmla="*/ 0 h 4454957"/>
              <a:gd name="connsiteX2" fmla="*/ 2558016 w 2558016"/>
              <a:gd name="connsiteY2" fmla="*/ 4454957 h 4454957"/>
              <a:gd name="connsiteX3" fmla="*/ 648749 w 2558016"/>
              <a:gd name="connsiteY3" fmla="*/ 2962656 h 4454957"/>
              <a:gd name="connsiteX4" fmla="*/ 107424 w 2558016"/>
              <a:gd name="connsiteY4" fmla="*/ 1397202 h 4454957"/>
              <a:gd name="connsiteX0" fmla="*/ 105185 w 2574827"/>
              <a:gd name="connsiteY0" fmla="*/ 1416252 h 4454957"/>
              <a:gd name="connsiteX1" fmla="*/ 2574827 w 2574827"/>
              <a:gd name="connsiteY1" fmla="*/ 0 h 4454957"/>
              <a:gd name="connsiteX2" fmla="*/ 2574827 w 2574827"/>
              <a:gd name="connsiteY2" fmla="*/ 4454957 h 4454957"/>
              <a:gd name="connsiteX3" fmla="*/ 665560 w 2574827"/>
              <a:gd name="connsiteY3" fmla="*/ 2962656 h 4454957"/>
              <a:gd name="connsiteX4" fmla="*/ 105185 w 2574827"/>
              <a:gd name="connsiteY4" fmla="*/ 1416252 h 4454957"/>
              <a:gd name="connsiteX0" fmla="*/ 91602 w 2561244"/>
              <a:gd name="connsiteY0" fmla="*/ 1416252 h 4454957"/>
              <a:gd name="connsiteX1" fmla="*/ 2561244 w 2561244"/>
              <a:gd name="connsiteY1" fmla="*/ 0 h 4454957"/>
              <a:gd name="connsiteX2" fmla="*/ 2561244 w 2561244"/>
              <a:gd name="connsiteY2" fmla="*/ 4454957 h 4454957"/>
              <a:gd name="connsiteX3" fmla="*/ 651977 w 2561244"/>
              <a:gd name="connsiteY3" fmla="*/ 2962656 h 4454957"/>
              <a:gd name="connsiteX4" fmla="*/ 91602 w 2561244"/>
              <a:gd name="connsiteY4" fmla="*/ 1416252 h 445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1244" h="4454957">
                <a:moveTo>
                  <a:pt x="91602" y="1416252"/>
                </a:moveTo>
                <a:cubicBezTo>
                  <a:pt x="376476" y="960576"/>
                  <a:pt x="1862642" y="204826"/>
                  <a:pt x="2561244" y="0"/>
                </a:cubicBezTo>
                <a:lnTo>
                  <a:pt x="2561244" y="4454957"/>
                </a:lnTo>
                <a:cubicBezTo>
                  <a:pt x="1866300" y="4061156"/>
                  <a:pt x="1063584" y="3469107"/>
                  <a:pt x="651977" y="2962656"/>
                </a:cubicBezTo>
                <a:cubicBezTo>
                  <a:pt x="240370" y="2456205"/>
                  <a:pt x="-193272" y="1871928"/>
                  <a:pt x="91602" y="14162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18000" rIns="252000" anchor="ctr" anchorCtr="0"/>
          <a:lstStyle>
            <a:lvl1pPr marL="0" indent="0" algn="r">
              <a:lnSpc>
                <a:spcPct val="80000"/>
              </a:lnSpc>
              <a:buNone/>
              <a:defRPr sz="1000">
                <a:solidFill>
                  <a:schemeClr val="bg1"/>
                </a:solidFill>
              </a:defRPr>
            </a:lvl1pPr>
            <a:lvl2pPr marL="179388" indent="0" algn="r">
              <a:lnSpc>
                <a:spcPct val="80000"/>
              </a:lnSpc>
              <a:buNone/>
              <a:defRPr sz="1000">
                <a:solidFill>
                  <a:schemeClr val="bg1"/>
                </a:solidFill>
              </a:defRPr>
            </a:lvl2pPr>
            <a:lvl3pPr marL="357187" indent="0" algn="r">
              <a:lnSpc>
                <a:spcPct val="80000"/>
              </a:lnSpc>
              <a:buNone/>
              <a:defRPr sz="1000">
                <a:solidFill>
                  <a:schemeClr val="bg1"/>
                </a:solidFill>
              </a:defRPr>
            </a:lvl3pPr>
            <a:lvl4pPr marL="536575" indent="0" algn="r">
              <a:lnSpc>
                <a:spcPct val="80000"/>
              </a:lnSpc>
              <a:buNone/>
              <a:defRPr sz="1000">
                <a:solidFill>
                  <a:schemeClr val="bg1"/>
                </a:solidFill>
              </a:defRPr>
            </a:lvl4pPr>
            <a:lvl5pPr marL="0" indent="0" algn="r">
              <a:lnSpc>
                <a:spcPct val="80000"/>
              </a:lnSpc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37225"/>
            <a:ext cx="5274000" cy="799032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DF5529-5816-4701-AD82-A14096065691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306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>
        <p:tmplLst>
          <p:tmpl>
            <p:tnLst>
              <p:par>
                <p:cTn presetID="2" presetClass="entr" presetSubtype="2" fill="hold" nodeType="after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Pu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0" y="0"/>
            <a:ext cx="9144000" cy="51435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4"/>
          </p:nvPr>
        </p:nvSpPr>
        <p:spPr bwMode="gray">
          <a:xfrm>
            <a:off x="6439711" y="124403"/>
            <a:ext cx="2704289" cy="4703766"/>
          </a:xfrm>
          <a:custGeom>
            <a:avLst/>
            <a:gdLst>
              <a:gd name="connsiteX0" fmla="*/ 0 w 2553005"/>
              <a:gd name="connsiteY0" fmla="*/ 0 h 4454957"/>
              <a:gd name="connsiteX1" fmla="*/ 2553005 w 2553005"/>
              <a:gd name="connsiteY1" fmla="*/ 0 h 4454957"/>
              <a:gd name="connsiteX2" fmla="*/ 2553005 w 2553005"/>
              <a:gd name="connsiteY2" fmla="*/ 4454957 h 4454957"/>
              <a:gd name="connsiteX3" fmla="*/ 0 w 2553005"/>
              <a:gd name="connsiteY3" fmla="*/ 4454957 h 4454957"/>
              <a:gd name="connsiteX4" fmla="*/ 0 w 2553005"/>
              <a:gd name="connsiteY4" fmla="*/ 0 h 4454957"/>
              <a:gd name="connsiteX0" fmla="*/ 117043 w 2553005"/>
              <a:gd name="connsiteY0" fmla="*/ 1338681 h 4454957"/>
              <a:gd name="connsiteX1" fmla="*/ 2553005 w 2553005"/>
              <a:gd name="connsiteY1" fmla="*/ 0 h 4454957"/>
              <a:gd name="connsiteX2" fmla="*/ 2553005 w 2553005"/>
              <a:gd name="connsiteY2" fmla="*/ 4454957 h 4454957"/>
              <a:gd name="connsiteX3" fmla="*/ 0 w 2553005"/>
              <a:gd name="connsiteY3" fmla="*/ 4454957 h 4454957"/>
              <a:gd name="connsiteX4" fmla="*/ 117043 w 2553005"/>
              <a:gd name="connsiteY4" fmla="*/ 1338681 h 4454957"/>
              <a:gd name="connsiteX0" fmla="*/ 375477 w 2811439"/>
              <a:gd name="connsiteY0" fmla="*/ 1471949 h 4588225"/>
              <a:gd name="connsiteX1" fmla="*/ 2811439 w 2811439"/>
              <a:gd name="connsiteY1" fmla="*/ 133268 h 4588225"/>
              <a:gd name="connsiteX2" fmla="*/ 2811439 w 2811439"/>
              <a:gd name="connsiteY2" fmla="*/ 4588225 h 4588225"/>
              <a:gd name="connsiteX3" fmla="*/ 258434 w 2811439"/>
              <a:gd name="connsiteY3" fmla="*/ 4588225 h 4588225"/>
              <a:gd name="connsiteX4" fmla="*/ 375477 w 2811439"/>
              <a:gd name="connsiteY4" fmla="*/ 1471949 h 4588225"/>
              <a:gd name="connsiteX0" fmla="*/ 375477 w 2811439"/>
              <a:gd name="connsiteY0" fmla="*/ 1338681 h 4454957"/>
              <a:gd name="connsiteX1" fmla="*/ 2811439 w 2811439"/>
              <a:gd name="connsiteY1" fmla="*/ 0 h 4454957"/>
              <a:gd name="connsiteX2" fmla="*/ 2811439 w 2811439"/>
              <a:gd name="connsiteY2" fmla="*/ 4454957 h 4454957"/>
              <a:gd name="connsiteX3" fmla="*/ 258434 w 2811439"/>
              <a:gd name="connsiteY3" fmla="*/ 4454957 h 4454957"/>
              <a:gd name="connsiteX4" fmla="*/ 375477 w 2811439"/>
              <a:gd name="connsiteY4" fmla="*/ 1338681 h 4454957"/>
              <a:gd name="connsiteX0" fmla="*/ 342142 w 2836626"/>
              <a:gd name="connsiteY0" fmla="*/ 1477669 h 4454957"/>
              <a:gd name="connsiteX1" fmla="*/ 2836626 w 2836626"/>
              <a:gd name="connsiteY1" fmla="*/ 0 h 4454957"/>
              <a:gd name="connsiteX2" fmla="*/ 2836626 w 2836626"/>
              <a:gd name="connsiteY2" fmla="*/ 4454957 h 4454957"/>
              <a:gd name="connsiteX3" fmla="*/ 283621 w 2836626"/>
              <a:gd name="connsiteY3" fmla="*/ 4454957 h 4454957"/>
              <a:gd name="connsiteX4" fmla="*/ 342142 w 2836626"/>
              <a:gd name="connsiteY4" fmla="*/ 1477669 h 4454957"/>
              <a:gd name="connsiteX0" fmla="*/ 360501 w 2854985"/>
              <a:gd name="connsiteY0" fmla="*/ 1477669 h 4454957"/>
              <a:gd name="connsiteX1" fmla="*/ 2854985 w 2854985"/>
              <a:gd name="connsiteY1" fmla="*/ 0 h 4454957"/>
              <a:gd name="connsiteX2" fmla="*/ 2854985 w 2854985"/>
              <a:gd name="connsiteY2" fmla="*/ 4454957 h 4454957"/>
              <a:gd name="connsiteX3" fmla="*/ 301980 w 2854985"/>
              <a:gd name="connsiteY3" fmla="*/ 4454957 h 4454957"/>
              <a:gd name="connsiteX4" fmla="*/ 360501 w 2854985"/>
              <a:gd name="connsiteY4" fmla="*/ 1477669 h 4454957"/>
              <a:gd name="connsiteX0" fmla="*/ 44999 w 2539483"/>
              <a:gd name="connsiteY0" fmla="*/ 1477669 h 4454957"/>
              <a:gd name="connsiteX1" fmla="*/ 2539483 w 2539483"/>
              <a:gd name="connsiteY1" fmla="*/ 0 h 4454957"/>
              <a:gd name="connsiteX2" fmla="*/ 2539483 w 2539483"/>
              <a:gd name="connsiteY2" fmla="*/ 4454957 h 4454957"/>
              <a:gd name="connsiteX3" fmla="*/ 1047182 w 2539483"/>
              <a:gd name="connsiteY3" fmla="*/ 3430829 h 4454957"/>
              <a:gd name="connsiteX4" fmla="*/ 44999 w 2539483"/>
              <a:gd name="connsiteY4" fmla="*/ 1477669 h 4454957"/>
              <a:gd name="connsiteX0" fmla="*/ 45399 w 2539883"/>
              <a:gd name="connsiteY0" fmla="*/ 1477669 h 4615678"/>
              <a:gd name="connsiteX1" fmla="*/ 2539883 w 2539883"/>
              <a:gd name="connsiteY1" fmla="*/ 0 h 4615678"/>
              <a:gd name="connsiteX2" fmla="*/ 2539883 w 2539883"/>
              <a:gd name="connsiteY2" fmla="*/ 4454957 h 4615678"/>
              <a:gd name="connsiteX3" fmla="*/ 1047582 w 2539883"/>
              <a:gd name="connsiteY3" fmla="*/ 3430829 h 4615678"/>
              <a:gd name="connsiteX4" fmla="*/ 45399 w 2539883"/>
              <a:gd name="connsiteY4" fmla="*/ 1477669 h 4615678"/>
              <a:gd name="connsiteX0" fmla="*/ 45399 w 2539883"/>
              <a:gd name="connsiteY0" fmla="*/ 1477669 h 4454957"/>
              <a:gd name="connsiteX1" fmla="*/ 2539883 w 2539883"/>
              <a:gd name="connsiteY1" fmla="*/ 0 h 4454957"/>
              <a:gd name="connsiteX2" fmla="*/ 2539883 w 2539883"/>
              <a:gd name="connsiteY2" fmla="*/ 4454957 h 4454957"/>
              <a:gd name="connsiteX3" fmla="*/ 1047582 w 2539883"/>
              <a:gd name="connsiteY3" fmla="*/ 3430829 h 4454957"/>
              <a:gd name="connsiteX4" fmla="*/ 45399 w 2539883"/>
              <a:gd name="connsiteY4" fmla="*/ 1477669 h 4454957"/>
              <a:gd name="connsiteX0" fmla="*/ 102396 w 2596880"/>
              <a:gd name="connsiteY0" fmla="*/ 1477669 h 4454957"/>
              <a:gd name="connsiteX1" fmla="*/ 2596880 w 2596880"/>
              <a:gd name="connsiteY1" fmla="*/ 0 h 4454957"/>
              <a:gd name="connsiteX2" fmla="*/ 2596880 w 2596880"/>
              <a:gd name="connsiteY2" fmla="*/ 4454957 h 4454957"/>
              <a:gd name="connsiteX3" fmla="*/ 687613 w 2596880"/>
              <a:gd name="connsiteY3" fmla="*/ 2962656 h 4454957"/>
              <a:gd name="connsiteX4" fmla="*/ 102396 w 2596880"/>
              <a:gd name="connsiteY4" fmla="*/ 1477669 h 4454957"/>
              <a:gd name="connsiteX0" fmla="*/ 106554 w 2564462"/>
              <a:gd name="connsiteY0" fmla="*/ 1375256 h 4454957"/>
              <a:gd name="connsiteX1" fmla="*/ 2564462 w 2564462"/>
              <a:gd name="connsiteY1" fmla="*/ 0 h 4454957"/>
              <a:gd name="connsiteX2" fmla="*/ 2564462 w 2564462"/>
              <a:gd name="connsiteY2" fmla="*/ 4454957 h 4454957"/>
              <a:gd name="connsiteX3" fmla="*/ 655195 w 2564462"/>
              <a:gd name="connsiteY3" fmla="*/ 2962656 h 4454957"/>
              <a:gd name="connsiteX4" fmla="*/ 106554 w 2564462"/>
              <a:gd name="connsiteY4" fmla="*/ 1375256 h 4454957"/>
              <a:gd name="connsiteX0" fmla="*/ 106554 w 2564462"/>
              <a:gd name="connsiteY0" fmla="*/ 1411832 h 4454957"/>
              <a:gd name="connsiteX1" fmla="*/ 2564462 w 2564462"/>
              <a:gd name="connsiteY1" fmla="*/ 0 h 4454957"/>
              <a:gd name="connsiteX2" fmla="*/ 2564462 w 2564462"/>
              <a:gd name="connsiteY2" fmla="*/ 4454957 h 4454957"/>
              <a:gd name="connsiteX3" fmla="*/ 655195 w 2564462"/>
              <a:gd name="connsiteY3" fmla="*/ 2962656 h 4454957"/>
              <a:gd name="connsiteX4" fmla="*/ 106554 w 2564462"/>
              <a:gd name="connsiteY4" fmla="*/ 1411832 h 4454957"/>
              <a:gd name="connsiteX0" fmla="*/ 108424 w 2566332"/>
              <a:gd name="connsiteY0" fmla="*/ 1411832 h 4454957"/>
              <a:gd name="connsiteX1" fmla="*/ 2566332 w 2566332"/>
              <a:gd name="connsiteY1" fmla="*/ 0 h 4454957"/>
              <a:gd name="connsiteX2" fmla="*/ 2566332 w 2566332"/>
              <a:gd name="connsiteY2" fmla="*/ 4454957 h 4454957"/>
              <a:gd name="connsiteX3" fmla="*/ 657065 w 2566332"/>
              <a:gd name="connsiteY3" fmla="*/ 2962656 h 4454957"/>
              <a:gd name="connsiteX4" fmla="*/ 108424 w 2566332"/>
              <a:gd name="connsiteY4" fmla="*/ 1411832 h 4454957"/>
              <a:gd name="connsiteX0" fmla="*/ 109379 w 2567287"/>
              <a:gd name="connsiteY0" fmla="*/ 1411832 h 4454957"/>
              <a:gd name="connsiteX1" fmla="*/ 2567287 w 2567287"/>
              <a:gd name="connsiteY1" fmla="*/ 0 h 4454957"/>
              <a:gd name="connsiteX2" fmla="*/ 2567287 w 2567287"/>
              <a:gd name="connsiteY2" fmla="*/ 4454957 h 4454957"/>
              <a:gd name="connsiteX3" fmla="*/ 658020 w 2567287"/>
              <a:gd name="connsiteY3" fmla="*/ 2962656 h 4454957"/>
              <a:gd name="connsiteX4" fmla="*/ 109379 w 2567287"/>
              <a:gd name="connsiteY4" fmla="*/ 1411832 h 4454957"/>
              <a:gd name="connsiteX0" fmla="*/ 107424 w 2558016"/>
              <a:gd name="connsiteY0" fmla="*/ 1397202 h 4454957"/>
              <a:gd name="connsiteX1" fmla="*/ 2558016 w 2558016"/>
              <a:gd name="connsiteY1" fmla="*/ 0 h 4454957"/>
              <a:gd name="connsiteX2" fmla="*/ 2558016 w 2558016"/>
              <a:gd name="connsiteY2" fmla="*/ 4454957 h 4454957"/>
              <a:gd name="connsiteX3" fmla="*/ 648749 w 2558016"/>
              <a:gd name="connsiteY3" fmla="*/ 2962656 h 4454957"/>
              <a:gd name="connsiteX4" fmla="*/ 107424 w 2558016"/>
              <a:gd name="connsiteY4" fmla="*/ 1397202 h 4454957"/>
              <a:gd name="connsiteX0" fmla="*/ 107424 w 2558016"/>
              <a:gd name="connsiteY0" fmla="*/ 1397202 h 4454957"/>
              <a:gd name="connsiteX1" fmla="*/ 2558016 w 2558016"/>
              <a:gd name="connsiteY1" fmla="*/ 0 h 4454957"/>
              <a:gd name="connsiteX2" fmla="*/ 2558016 w 2558016"/>
              <a:gd name="connsiteY2" fmla="*/ 4454957 h 4454957"/>
              <a:gd name="connsiteX3" fmla="*/ 648749 w 2558016"/>
              <a:gd name="connsiteY3" fmla="*/ 2962656 h 4454957"/>
              <a:gd name="connsiteX4" fmla="*/ 107424 w 2558016"/>
              <a:gd name="connsiteY4" fmla="*/ 1397202 h 4454957"/>
              <a:gd name="connsiteX0" fmla="*/ 105185 w 2574827"/>
              <a:gd name="connsiteY0" fmla="*/ 1416252 h 4454957"/>
              <a:gd name="connsiteX1" fmla="*/ 2574827 w 2574827"/>
              <a:gd name="connsiteY1" fmla="*/ 0 h 4454957"/>
              <a:gd name="connsiteX2" fmla="*/ 2574827 w 2574827"/>
              <a:gd name="connsiteY2" fmla="*/ 4454957 h 4454957"/>
              <a:gd name="connsiteX3" fmla="*/ 665560 w 2574827"/>
              <a:gd name="connsiteY3" fmla="*/ 2962656 h 4454957"/>
              <a:gd name="connsiteX4" fmla="*/ 105185 w 2574827"/>
              <a:gd name="connsiteY4" fmla="*/ 1416252 h 4454957"/>
              <a:gd name="connsiteX0" fmla="*/ 91602 w 2561244"/>
              <a:gd name="connsiteY0" fmla="*/ 1416252 h 4454957"/>
              <a:gd name="connsiteX1" fmla="*/ 2561244 w 2561244"/>
              <a:gd name="connsiteY1" fmla="*/ 0 h 4454957"/>
              <a:gd name="connsiteX2" fmla="*/ 2561244 w 2561244"/>
              <a:gd name="connsiteY2" fmla="*/ 4454957 h 4454957"/>
              <a:gd name="connsiteX3" fmla="*/ 651977 w 2561244"/>
              <a:gd name="connsiteY3" fmla="*/ 2962656 h 4454957"/>
              <a:gd name="connsiteX4" fmla="*/ 91602 w 2561244"/>
              <a:gd name="connsiteY4" fmla="*/ 1416252 h 445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1244" h="4454957">
                <a:moveTo>
                  <a:pt x="91602" y="1416252"/>
                </a:moveTo>
                <a:cubicBezTo>
                  <a:pt x="376476" y="960576"/>
                  <a:pt x="1862642" y="204826"/>
                  <a:pt x="2561244" y="0"/>
                </a:cubicBezTo>
                <a:lnTo>
                  <a:pt x="2561244" y="4454957"/>
                </a:lnTo>
                <a:cubicBezTo>
                  <a:pt x="1866300" y="4061156"/>
                  <a:pt x="1063584" y="3469107"/>
                  <a:pt x="651977" y="2962656"/>
                </a:cubicBezTo>
                <a:cubicBezTo>
                  <a:pt x="240370" y="2456205"/>
                  <a:pt x="-193272" y="1871928"/>
                  <a:pt x="91602" y="14162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18000" rIns="252000" anchor="ctr" anchorCtr="0"/>
          <a:lstStyle>
            <a:lvl1pPr marL="0" indent="0" algn="r">
              <a:lnSpc>
                <a:spcPct val="80000"/>
              </a:lnSpc>
              <a:buNone/>
              <a:defRPr sz="1000">
                <a:solidFill>
                  <a:schemeClr val="bg1"/>
                </a:solidFill>
              </a:defRPr>
            </a:lvl1pPr>
            <a:lvl2pPr marL="179388" indent="0" algn="r">
              <a:lnSpc>
                <a:spcPct val="80000"/>
              </a:lnSpc>
              <a:buNone/>
              <a:defRPr sz="1000">
                <a:solidFill>
                  <a:schemeClr val="bg1"/>
                </a:solidFill>
              </a:defRPr>
            </a:lvl2pPr>
            <a:lvl3pPr marL="357187" indent="0" algn="r">
              <a:lnSpc>
                <a:spcPct val="80000"/>
              </a:lnSpc>
              <a:buNone/>
              <a:defRPr sz="1000">
                <a:solidFill>
                  <a:schemeClr val="bg1"/>
                </a:solidFill>
              </a:defRPr>
            </a:lvl3pPr>
            <a:lvl4pPr marL="536575" indent="0" algn="r">
              <a:lnSpc>
                <a:spcPct val="80000"/>
              </a:lnSpc>
              <a:buNone/>
              <a:defRPr sz="1000">
                <a:solidFill>
                  <a:schemeClr val="bg1"/>
                </a:solidFill>
              </a:defRPr>
            </a:lvl4pPr>
            <a:lvl5pPr marL="0" indent="0" algn="r">
              <a:lnSpc>
                <a:spcPct val="80000"/>
              </a:lnSpc>
              <a:buFont typeface="Arial" panose="020B0604020202020204" pitchFamily="34" charset="0"/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45EA40-C02B-4A55-BA37-7FEB02933582}" type="datetime1">
              <a:rPr lang="en-GB" smtClean="0"/>
              <a:t>09/12/2019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Tata Steel | TITLE POWERPOINT PRESENTATION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0187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>
        <p:tmplLst>
          <p:tmpl>
            <p:tnLst>
              <p:par>
                <p:cTn presetID="2" presetClass="entr" presetSubtype="2" fill="hold" nodeType="after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84447"/>
            <a:ext cx="4038600" cy="3394800"/>
          </a:xfrm>
        </p:spPr>
        <p:txBody>
          <a:bodyPr/>
          <a:lstStyle>
            <a:lvl1pPr>
              <a:tabLst>
                <a:tab pos="3767138" algn="r"/>
              </a:tabLst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90932"/>
            <a:ext cx="4038600" cy="3394800"/>
          </a:xfrm>
        </p:spPr>
        <p:txBody>
          <a:bodyPr/>
          <a:lstStyle>
            <a:lvl1pPr>
              <a:tabLst>
                <a:tab pos="3767138" algn="r"/>
              </a:tabLst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BFC90-A58D-46E0-87B3-DB56AB627FE2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380616"/>
      </p:ext>
    </p:extLst>
  </p:cSld>
  <p:clrMapOvr>
    <a:masterClrMapping/>
  </p:clrMapOvr>
  <p:transition spd="slow">
    <p:push dir="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79387"/>
            <a:ext cx="4038600" cy="1699860"/>
          </a:xfrm>
        </p:spPr>
        <p:txBody>
          <a:bodyPr/>
          <a:lstStyle>
            <a:lvl1pPr>
              <a:tabLst>
                <a:tab pos="3767138" algn="r"/>
              </a:tabLst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885872"/>
            <a:ext cx="4038600" cy="1699860"/>
          </a:xfrm>
        </p:spPr>
        <p:txBody>
          <a:bodyPr/>
          <a:lstStyle>
            <a:lvl1pPr>
              <a:tabLst>
                <a:tab pos="3767138" algn="r"/>
              </a:tabLst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8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69912" y="1017588"/>
            <a:ext cx="3170600" cy="17892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754804" y="1017588"/>
            <a:ext cx="3170600" cy="17892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9F8C278F-D68A-4E3E-815E-823A6CF96EEE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708486"/>
      </p:ext>
    </p:extLst>
  </p:cSld>
  <p:clrMapOvr>
    <a:masterClrMapping/>
  </p:clrMapOvr>
  <p:transition spd="slow">
    <p:push dir="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Picture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7225"/>
            <a:ext cx="8229600" cy="799032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84447"/>
            <a:ext cx="5274000" cy="1442021"/>
          </a:xfrm>
        </p:spPr>
        <p:txBody>
          <a:bodyPr/>
          <a:lstStyle>
            <a:lvl1pPr>
              <a:tabLst>
                <a:tab pos="3767138" algn="r"/>
              </a:tabLst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28025"/>
            <a:ext cx="5274000" cy="1443600"/>
          </a:xfrm>
        </p:spPr>
        <p:txBody>
          <a:bodyPr/>
          <a:lstStyle>
            <a:lvl1pPr>
              <a:tabLst>
                <a:tab pos="3767138" algn="r"/>
              </a:tabLst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6103938" y="1017588"/>
            <a:ext cx="2473325" cy="1610459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5"/>
          </p:nvPr>
        </p:nvSpPr>
        <p:spPr>
          <a:xfrm>
            <a:off x="6103938" y="2790869"/>
            <a:ext cx="2473325" cy="1610459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5E76CD9-35CC-40B1-9A6D-E4B453500984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524764"/>
      </p:ext>
    </p:extLst>
  </p:cSld>
  <p:clrMapOvr>
    <a:masterClrMapping/>
  </p:clrMapOvr>
  <p:transition spd="slow">
    <p:push dir="u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4" y="1184447"/>
            <a:ext cx="2597285" cy="33948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71443" y="1184447"/>
            <a:ext cx="2599200" cy="33948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6087600" y="1184447"/>
            <a:ext cx="2599200" cy="33948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F2FEE4E-64F3-4D7C-97BD-A2D47D5152CB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816175"/>
      </p:ext>
    </p:extLst>
  </p:cSld>
  <p:clrMapOvr>
    <a:masterClrMapping/>
  </p:clrMapOvr>
  <p:transition spd="slow">
    <p:push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4" y="2743199"/>
            <a:ext cx="2597285" cy="1836047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71443" y="2743199"/>
            <a:ext cx="2599200" cy="1836047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6087600" y="2743199"/>
            <a:ext cx="2599200" cy="1836047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4"/>
          </p:nvPr>
        </p:nvSpPr>
        <p:spPr>
          <a:xfrm>
            <a:off x="569913" y="1017588"/>
            <a:ext cx="2473325" cy="1610459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5"/>
          </p:nvPr>
        </p:nvSpPr>
        <p:spPr>
          <a:xfrm>
            <a:off x="3333683" y="1017588"/>
            <a:ext cx="2473325" cy="1610459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6"/>
          </p:nvPr>
        </p:nvSpPr>
        <p:spPr>
          <a:xfrm>
            <a:off x="6097453" y="1017588"/>
            <a:ext cx="2473325" cy="1610459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BAC32F1E-744F-46B4-A6C4-01E6BF893D80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59935"/>
      </p:ext>
    </p:extLst>
  </p:cSld>
  <p:clrMapOvr>
    <a:masterClrMapping/>
  </p:clrMapOvr>
  <p:transition spd="slow">
    <p:push dir="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8" name="Table Placeholder 7"/>
          <p:cNvSpPr>
            <a:spLocks noGrp="1"/>
          </p:cNvSpPr>
          <p:nvPr>
            <p:ph type="tbl" sz="quarter" idx="13"/>
          </p:nvPr>
        </p:nvSpPr>
        <p:spPr>
          <a:xfrm>
            <a:off x="569917" y="1180696"/>
            <a:ext cx="8002587" cy="3394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noProof="0"/>
              <a:t>Click icon to add table</a:t>
            </a:r>
            <a:endParaRPr lang="en-GB" noProof="0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F0AA33A-9D03-4F1A-8446-942D22170815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426762"/>
      </p:ext>
    </p:extLst>
  </p:cSld>
  <p:clrMapOvr>
    <a:masterClrMapping/>
  </p:clrMapOvr>
  <p:transition spd="slow">
    <p:push dir="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BFCD8-9B70-4579-8446-397BDFF25A51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607796"/>
      </p:ext>
    </p:extLst>
  </p:cSld>
  <p:clrMapOvr>
    <a:masterClrMapping/>
  </p:clrMapOvr>
  <p:transition spd="slow">
    <p:push dir="u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/>
          </p:nvPr>
        </p:nvSpPr>
        <p:spPr>
          <a:xfrm>
            <a:off x="569913" y="1333144"/>
            <a:ext cx="1900800" cy="18144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/>
          </p:nvPr>
        </p:nvSpPr>
        <p:spPr>
          <a:xfrm>
            <a:off x="6676463" y="1333144"/>
            <a:ext cx="1900800" cy="18144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/>
          </p:nvPr>
        </p:nvSpPr>
        <p:spPr>
          <a:xfrm>
            <a:off x="2605430" y="1333144"/>
            <a:ext cx="1900800" cy="18144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10" name="Picture Placeholder 2"/>
          <p:cNvSpPr>
            <a:spLocks noGrp="1"/>
          </p:cNvSpPr>
          <p:nvPr>
            <p:ph type="pic" idx="16"/>
          </p:nvPr>
        </p:nvSpPr>
        <p:spPr>
          <a:xfrm>
            <a:off x="4640947" y="1333144"/>
            <a:ext cx="1900800" cy="18144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A20BF6D2-C812-45FF-B53B-F4C36D6BAC1E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885265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 userDrawn="1"/>
        </p:nvSpPr>
        <p:spPr bwMode="gray">
          <a:xfrm>
            <a:off x="6465042" y="3291831"/>
            <a:ext cx="2678958" cy="1851670"/>
          </a:xfrm>
          <a:custGeom>
            <a:avLst/>
            <a:gdLst>
              <a:gd name="T0" fmla="*/ 435 w 435"/>
              <a:gd name="T1" fmla="*/ 0 h 300"/>
              <a:gd name="T2" fmla="*/ 12 w 435"/>
              <a:gd name="T3" fmla="*/ 153 h 300"/>
              <a:gd name="T4" fmla="*/ 40 w 435"/>
              <a:gd name="T5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5" h="300">
                <a:moveTo>
                  <a:pt x="435" y="0"/>
                </a:moveTo>
                <a:cubicBezTo>
                  <a:pt x="435" y="0"/>
                  <a:pt x="33" y="26"/>
                  <a:pt x="12" y="153"/>
                </a:cubicBezTo>
                <a:cubicBezTo>
                  <a:pt x="12" y="153"/>
                  <a:pt x="0" y="208"/>
                  <a:pt x="40" y="300"/>
                </a:cubicBezTo>
              </a:path>
            </a:pathLst>
          </a:custGeom>
          <a:noFill/>
          <a:ln w="8890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4449"/>
            <a:ext cx="8229600" cy="3394472"/>
          </a:xfrm>
        </p:spPr>
        <p:txBody>
          <a:bodyPr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87CA5-09D6-4499-AB33-BD10E620DAD3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182982"/>
      </p:ext>
    </p:extLst>
  </p:cSld>
  <p:clrMapOvr>
    <a:masterClrMapping/>
  </p:clrMapOvr>
  <p:transition spd="slow">
    <p:push dir="u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B18C5-6E8D-4277-89B5-DD5C232E8591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686393"/>
      </p:ext>
    </p:extLst>
  </p:cSld>
  <p:clrMapOvr>
    <a:masterClrMapping/>
  </p:clrMapOvr>
  <p:transition spd="slow">
    <p:push dir="u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1217655"/>
            <a:ext cx="8229600" cy="857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3531685"/>
            <a:ext cx="7345362" cy="1274195"/>
          </a:xfrm>
        </p:spPr>
        <p:txBody>
          <a:bodyPr anchor="b" anchorCtr="0">
            <a:spAutoFit/>
          </a:bodyPr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179388" indent="0">
              <a:buFontTx/>
              <a:buNone/>
              <a:defRPr sz="1200">
                <a:solidFill>
                  <a:schemeClr val="bg1"/>
                </a:solidFill>
              </a:defRPr>
            </a:lvl2pPr>
            <a:lvl3pPr marL="357187" indent="0">
              <a:buFontTx/>
              <a:buNone/>
              <a:defRPr sz="1200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1200">
                <a:solidFill>
                  <a:schemeClr val="bg1"/>
                </a:solidFill>
              </a:defRPr>
            </a:lvl4pPr>
            <a:lvl5pPr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70782874"/>
      </p:ext>
    </p:extLst>
  </p:cSld>
  <p:clrMapOvr>
    <a:masterClrMapping/>
  </p:clrMapOvr>
  <p:transition spd="slow">
    <p:push dir="u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2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icture Placeholder 2"/>
          <p:cNvSpPr>
            <a:spLocks noGrp="1"/>
          </p:cNvSpPr>
          <p:nvPr>
            <p:ph type="pic" idx="14"/>
          </p:nvPr>
        </p:nvSpPr>
        <p:spPr>
          <a:xfrm>
            <a:off x="0" y="0"/>
            <a:ext cx="9144000" cy="51435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143500"/>
          </a:xfrm>
          <a:blipFill>
            <a:blip r:embed="rId2"/>
            <a:stretch>
              <a:fillRect/>
            </a:stretch>
          </a:blipFill>
        </p:spPr>
        <p:txBody>
          <a:bodyPr lIns="550800" tIns="2257200" rIns="550800"/>
          <a:lstStyle>
            <a:lvl1pPr>
              <a:defRPr sz="40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1" name="Subtitle 2"/>
          <p:cNvSpPr>
            <a:spLocks noGrp="1"/>
          </p:cNvSpPr>
          <p:nvPr>
            <p:ph type="subTitle" idx="1"/>
          </p:nvPr>
        </p:nvSpPr>
        <p:spPr>
          <a:xfrm>
            <a:off x="457200" y="3370619"/>
            <a:ext cx="8229600" cy="327077"/>
          </a:xfrm>
        </p:spPr>
        <p:txBody>
          <a:bodyPr>
            <a:sp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 dirty="0"/>
          </a:p>
        </p:txBody>
      </p:sp>
      <p:sp>
        <p:nvSpPr>
          <p:cNvPr id="45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7885744" y="336904"/>
            <a:ext cx="687600" cy="601200"/>
          </a:xfrm>
          <a:blipFill>
            <a:blip r:embed="rId3"/>
            <a:stretch>
              <a:fillRect l="205" r="205"/>
            </a:stretch>
          </a:blipFill>
        </p:spPr>
        <p:txBody>
          <a:bodyPr anchor="ctr" anchorCtr="0"/>
          <a:lstStyle>
            <a:lvl1pPr marL="0" indent="0" algn="ctr">
              <a:buNone/>
              <a:defRPr sz="100">
                <a:solidFill>
                  <a:schemeClr val="accent6">
                    <a:alpha val="0"/>
                  </a:schemeClr>
                </a:solidFill>
              </a:defRPr>
            </a:lvl1pPr>
          </a:lstStyle>
          <a:p>
            <a:pPr lvl="0"/>
            <a:r>
              <a:rPr lang="nl-NL" dirty="0"/>
              <a:t>Pay-off</a:t>
            </a:r>
          </a:p>
        </p:txBody>
      </p:sp>
      <p:sp>
        <p:nvSpPr>
          <p:cNvPr id="3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573159" y="758186"/>
            <a:ext cx="1393200" cy="176400"/>
          </a:xfrm>
          <a:blipFill>
            <a:blip r:embed="rId4"/>
            <a:stretch>
              <a:fillRect l="205" r="205"/>
            </a:stretch>
          </a:blipFill>
        </p:spPr>
        <p:txBody>
          <a:bodyPr anchor="ctr" anchorCtr="0"/>
          <a:lstStyle>
            <a:lvl1pPr marL="0" indent="0" algn="ctr">
              <a:buNone/>
              <a:defRPr sz="100">
                <a:solidFill>
                  <a:schemeClr val="accent6">
                    <a:alpha val="0"/>
                  </a:schemeClr>
                </a:solidFill>
              </a:defRPr>
            </a:lvl1pPr>
          </a:lstStyle>
          <a:p>
            <a:pPr lvl="0"/>
            <a:r>
              <a:rPr lang="nl-NL" dirty="0"/>
              <a:t>Pay-off</a:t>
            </a:r>
          </a:p>
        </p:txBody>
      </p:sp>
      <p:sp>
        <p:nvSpPr>
          <p:cNvPr id="3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20758" y="4402993"/>
            <a:ext cx="3760353" cy="482400"/>
          </a:xfrm>
          <a:blipFill>
            <a:blip r:embed="rId5"/>
            <a:stretch>
              <a:fillRect l="205" r="205"/>
            </a:stretch>
          </a:blipFill>
        </p:spPr>
        <p:txBody>
          <a:bodyPr anchor="ctr" anchorCtr="0"/>
          <a:lstStyle>
            <a:lvl1pPr marL="0" indent="0" algn="ctr">
              <a:buNone/>
              <a:defRPr sz="100">
                <a:solidFill>
                  <a:schemeClr val="accent6">
                    <a:alpha val="0"/>
                  </a:schemeClr>
                </a:solidFill>
              </a:defRPr>
            </a:lvl1pPr>
          </a:lstStyle>
          <a:p>
            <a:pPr lvl="0"/>
            <a:r>
              <a:rPr lang="nl-NL" dirty="0"/>
              <a:t>Pay-off</a:t>
            </a:r>
          </a:p>
        </p:txBody>
      </p:sp>
    </p:spTree>
    <p:extLst>
      <p:ext uri="{BB962C8B-B14F-4D97-AF65-F5344CB8AC3E}">
        <p14:creationId xmlns:p14="http://schemas.microsoft.com/office/powerpoint/2010/main" val="1258409607"/>
      </p:ext>
    </p:extLst>
  </p:cSld>
  <p:clrMapOvr>
    <a:masterClrMapping/>
  </p:clrMapOvr>
  <p:transition spd="slow">
    <p:push dir="u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3" r="10765" b="3534"/>
          <a:stretch/>
        </p:blipFill>
        <p:spPr>
          <a:xfrm>
            <a:off x="-1" y="-12550"/>
            <a:ext cx="9163879" cy="3600577"/>
          </a:xfrm>
          <a:prstGeom prst="rect">
            <a:avLst/>
          </a:prstGeom>
        </p:spPr>
      </p:pic>
      <p:sp>
        <p:nvSpPr>
          <p:cNvPr id="12" name="Marcador de texto 11"/>
          <p:cNvSpPr>
            <a:spLocks noGrp="1"/>
          </p:cNvSpPr>
          <p:nvPr>
            <p:ph type="body" sz="quarter" idx="12" hasCustomPrompt="1"/>
          </p:nvPr>
        </p:nvSpPr>
        <p:spPr>
          <a:xfrm>
            <a:off x="739940" y="3244051"/>
            <a:ext cx="2437608" cy="290849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marL="0" indent="0" algn="l">
              <a:buFontTx/>
              <a:buNone/>
              <a:defRPr sz="1800" b="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800">
                <a:solidFill>
                  <a:srgbClr val="6785C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800" indent="0">
              <a:buFontTx/>
              <a:buNone/>
              <a:defRPr sz="1800">
                <a:solidFill>
                  <a:srgbClr val="6785C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700" indent="0">
              <a:buFontTx/>
              <a:buNone/>
              <a:defRPr sz="1800">
                <a:solidFill>
                  <a:srgbClr val="6785C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0">
              <a:buFontTx/>
              <a:buNone/>
              <a:defRPr sz="1800">
                <a:solidFill>
                  <a:srgbClr val="6785C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s-ES" dirty="0" err="1"/>
              <a:t>Dec</a:t>
            </a:r>
            <a:r>
              <a:rPr lang="es-ES" dirty="0"/>
              <a:t> 3, 2019</a:t>
            </a:r>
          </a:p>
        </p:txBody>
      </p:sp>
      <p:pic>
        <p:nvPicPr>
          <p:cNvPr id="16" name="0 Imagen"/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1" t="26619" r="17305" b="29595"/>
          <a:stretch/>
        </p:blipFill>
        <p:spPr>
          <a:xfrm>
            <a:off x="321926" y="242519"/>
            <a:ext cx="1544109" cy="608044"/>
          </a:xfrm>
          <a:prstGeom prst="rect">
            <a:avLst/>
          </a:prstGeom>
        </p:spPr>
      </p:pic>
      <p:sp>
        <p:nvSpPr>
          <p:cNvPr id="17" name="CuadroTexto 16"/>
          <p:cNvSpPr txBox="1"/>
          <p:nvPr userDrawn="1"/>
        </p:nvSpPr>
        <p:spPr>
          <a:xfrm>
            <a:off x="156685" y="1116610"/>
            <a:ext cx="6817115" cy="1105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100" spc="225" dirty="0">
                <a:solidFill>
                  <a:schemeClr val="accent4">
                    <a:lumMod val="75000"/>
                  </a:schemeClr>
                </a:solidFill>
                <a:latin typeface="Bahnschrift Light" panose="020B0502040204020203" pitchFamily="34" charset="0"/>
              </a:rPr>
              <a:t>CCU  </a:t>
            </a:r>
            <a:r>
              <a:rPr lang="en-GB" sz="2100" spc="225" dirty="0">
                <a:solidFill>
                  <a:schemeClr val="accent4">
                    <a:lumMod val="75000"/>
                  </a:schemeClr>
                </a:solidFill>
                <a:latin typeface="Bahnschrift Light" panose="020B0502040204020203" pitchFamily="34" charset="0"/>
              </a:rPr>
              <a:t>TECHNOLOGIES  IN </a:t>
            </a:r>
          </a:p>
          <a:p>
            <a:pPr algn="ctr"/>
            <a:r>
              <a:rPr lang="en-GB" sz="2100" spc="225" dirty="0">
                <a:solidFill>
                  <a:schemeClr val="accent4">
                    <a:lumMod val="75000"/>
                  </a:schemeClr>
                </a:solidFill>
                <a:latin typeface="Bahnschrift Light" panose="020B0502040204020203" pitchFamily="34" charset="0"/>
              </a:rPr>
              <a:t>ENERGY  INTENSIVE  INDUSTRIES</a:t>
            </a:r>
          </a:p>
          <a:p>
            <a:pPr algn="ctr">
              <a:spcBef>
                <a:spcPts val="675"/>
              </a:spcBef>
            </a:pPr>
            <a:r>
              <a:rPr lang="es-ES" sz="1800" spc="225" dirty="0">
                <a:solidFill>
                  <a:srgbClr val="A01A82"/>
                </a:solidFill>
                <a:latin typeface="Bahnschrift Light" panose="020B0502040204020203" pitchFamily="34" charset="0"/>
              </a:rPr>
              <a:t>A </a:t>
            </a:r>
            <a:r>
              <a:rPr lang="es-ES" sz="1800" spc="225" dirty="0" err="1">
                <a:solidFill>
                  <a:srgbClr val="A01A82"/>
                </a:solidFill>
                <a:latin typeface="Bahnschrift Light" panose="020B0502040204020203" pitchFamily="34" charset="0"/>
              </a:rPr>
              <a:t>FReSMe</a:t>
            </a:r>
            <a:r>
              <a:rPr lang="es-ES" sz="1800" spc="225" dirty="0">
                <a:solidFill>
                  <a:srgbClr val="A01A82"/>
                </a:solidFill>
                <a:latin typeface="Bahnschrift Light" panose="020B0502040204020203" pitchFamily="34" charset="0"/>
              </a:rPr>
              <a:t> workshop</a:t>
            </a:r>
          </a:p>
        </p:txBody>
      </p:sp>
      <p:pic>
        <p:nvPicPr>
          <p:cNvPr id="18" name="3 Imagen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67" y="3755718"/>
            <a:ext cx="1137528" cy="295551"/>
          </a:xfrm>
          <a:prstGeom prst="rect">
            <a:avLst/>
          </a:prstGeom>
        </p:spPr>
      </p:pic>
      <p:pic>
        <p:nvPicPr>
          <p:cNvPr id="20" name="4 Imagen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368" y="3590727"/>
            <a:ext cx="783106" cy="608881"/>
          </a:xfrm>
          <a:prstGeom prst="rect">
            <a:avLst/>
          </a:prstGeom>
        </p:spPr>
      </p:pic>
      <p:pic>
        <p:nvPicPr>
          <p:cNvPr id="21" name="5 Imagen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17" b="18832"/>
          <a:stretch/>
        </p:blipFill>
        <p:spPr>
          <a:xfrm>
            <a:off x="5991108" y="4081583"/>
            <a:ext cx="561725" cy="351924"/>
          </a:xfrm>
          <a:prstGeom prst="rect">
            <a:avLst/>
          </a:prstGeom>
        </p:spPr>
      </p:pic>
      <p:pic>
        <p:nvPicPr>
          <p:cNvPr id="23" name="8 Imagen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624" y="3745778"/>
            <a:ext cx="545527" cy="250766"/>
          </a:xfrm>
          <a:prstGeom prst="rect">
            <a:avLst/>
          </a:prstGeom>
        </p:spPr>
      </p:pic>
      <p:pic>
        <p:nvPicPr>
          <p:cNvPr id="24" name="9 Imagen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101" y="3835099"/>
            <a:ext cx="377088" cy="122051"/>
          </a:xfrm>
          <a:prstGeom prst="rect">
            <a:avLst/>
          </a:prstGeom>
        </p:spPr>
      </p:pic>
      <p:pic>
        <p:nvPicPr>
          <p:cNvPr id="25" name="10 Image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106" y="4142659"/>
            <a:ext cx="809506" cy="225699"/>
          </a:xfrm>
          <a:prstGeom prst="rect">
            <a:avLst/>
          </a:prstGeom>
        </p:spPr>
      </p:pic>
      <p:pic>
        <p:nvPicPr>
          <p:cNvPr id="26" name="11 Imagen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696" y="4142659"/>
            <a:ext cx="893221" cy="269111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012" y="3755718"/>
            <a:ext cx="852060" cy="258947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82" y="4194246"/>
            <a:ext cx="637446" cy="200635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456" y="3778501"/>
            <a:ext cx="1306946" cy="218044"/>
          </a:xfrm>
          <a:prstGeom prst="rect">
            <a:avLst/>
          </a:prstGeom>
        </p:spPr>
      </p:pic>
      <p:pic>
        <p:nvPicPr>
          <p:cNvPr id="30" name="Picture 2" descr="http://www.fresme.eu/img/inea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858" y="4625304"/>
            <a:ext cx="1415143" cy="44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ángulo 12"/>
          <p:cNvSpPr/>
          <p:nvPr userDrawn="1"/>
        </p:nvSpPr>
        <p:spPr>
          <a:xfrm>
            <a:off x="0" y="3588026"/>
            <a:ext cx="9163878" cy="27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50"/>
          </a:p>
        </p:txBody>
      </p:sp>
      <p:pic>
        <p:nvPicPr>
          <p:cNvPr id="19" name="Imagen 1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460" y="4194245"/>
            <a:ext cx="821035" cy="17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013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7642"/>
            <a:ext cx="8229600" cy="297004"/>
          </a:xfrm>
        </p:spPr>
        <p:txBody>
          <a:bodyPr anchor="b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16526"/>
            <a:ext cx="8229600" cy="2963466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570711" y="1511130"/>
            <a:ext cx="80025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EE25A-677C-405A-8F9B-776DDC17EB38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945483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 w="317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gray">
          <a:xfrm flipV="1">
            <a:off x="0" y="972849"/>
            <a:ext cx="6660232" cy="4170653"/>
          </a:xfrm>
          <a:custGeom>
            <a:avLst/>
            <a:gdLst>
              <a:gd name="T0" fmla="*/ 0 w 350"/>
              <a:gd name="T1" fmla="*/ 219 h 219"/>
              <a:gd name="T2" fmla="*/ 339 w 350"/>
              <a:gd name="T3" fmla="*/ 116 h 219"/>
              <a:gd name="T4" fmla="*/ 322 w 350"/>
              <a:gd name="T5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0" h="219">
                <a:moveTo>
                  <a:pt x="0" y="219"/>
                </a:moveTo>
                <a:cubicBezTo>
                  <a:pt x="0" y="219"/>
                  <a:pt x="316" y="215"/>
                  <a:pt x="339" y="116"/>
                </a:cubicBezTo>
                <a:cubicBezTo>
                  <a:pt x="339" y="116"/>
                  <a:pt x="350" y="74"/>
                  <a:pt x="322" y="0"/>
                </a:cubicBezTo>
              </a:path>
            </a:pathLst>
          </a:custGeom>
          <a:noFill/>
          <a:ln w="889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457204" y="3137396"/>
            <a:ext cx="6040877" cy="1261884"/>
          </a:xfrm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t">
            <a:spAutoFit/>
          </a:bodyPr>
          <a:lstStyle>
            <a:lvl1pPr algn="l">
              <a:defRPr sz="4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4" y="2445914"/>
            <a:ext cx="6040877" cy="733425"/>
          </a:xfrm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D3B9B-F074-46F9-989A-BC669655BBD8}" type="datetime1">
              <a:rPr lang="en-GB" smtClean="0"/>
              <a:t>09/12/2019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Tata Steel | TITLE POWERPOINT PRESENTATION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40792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 w="317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457204" y="3137396"/>
            <a:ext cx="6040877" cy="1261884"/>
          </a:xfrm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t">
            <a:spAutoFit/>
          </a:bodyPr>
          <a:lstStyle>
            <a:lvl1pPr algn="l">
              <a:defRPr sz="4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4" y="2445914"/>
            <a:ext cx="6040877" cy="733425"/>
          </a:xfrm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89B1B3-1351-4394-97E5-C60BA6D1A05A}" type="datetime1">
              <a:rPr lang="en-GB" smtClean="0"/>
              <a:t>09/12/2019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Tata Steel | TITLE POWERPOINT PRESENTATION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70986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icture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4572000" y="0"/>
            <a:ext cx="4572000" cy="5143500"/>
          </a:xfrm>
          <a:solidFill>
            <a:schemeClr val="accent3"/>
          </a:solidFill>
        </p:spPr>
        <p:txBody>
          <a:bodyPr/>
          <a:lstStyle>
            <a:lvl1pPr marL="0" indent="0" algn="ctr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5" y="1184449"/>
            <a:ext cx="3740149" cy="339447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57200" y="337225"/>
            <a:ext cx="3740400" cy="799032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E5E6DD-5CB3-4B13-8FE9-5D24883D7293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01140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26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48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5" Type="http://schemas.openxmlformats.org/officeDocument/2006/relationships/slideLayout" Target="../slideLayouts/slideLayout52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6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9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417600" y="4773037"/>
            <a:ext cx="3311336" cy="162000"/>
          </a:xfrm>
          <a:prstGeom prst="rect">
            <a:avLst/>
          </a:prstGeom>
          <a:noFill/>
        </p:spPr>
        <p:txBody>
          <a:bodyPr vert="horz" lIns="147600" tIns="72000" rIns="91440" bIns="0" rtlCol="0" anchor="ctr">
            <a:noAutofit/>
          </a:bodyPr>
          <a:lstStyle>
            <a:lvl1pPr algn="l">
              <a:defRPr sz="700" b="1" cap="all" baseline="0">
                <a:solidFill>
                  <a:schemeClr val="accent1"/>
                </a:solidFill>
              </a:defRPr>
            </a:lvl1pPr>
          </a:lstStyle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57200" y="337225"/>
            <a:ext cx="8229600" cy="79903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184449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gray">
          <a:xfrm>
            <a:off x="3505200" y="4773037"/>
            <a:ext cx="2133600" cy="162000"/>
          </a:xfrm>
          <a:prstGeom prst="rect">
            <a:avLst/>
          </a:prstGeom>
          <a:noFill/>
        </p:spPr>
        <p:txBody>
          <a:bodyPr vert="horz" lIns="147600" tIns="72000" rIns="91440" bIns="0" rtlCol="0" anchor="ctr">
            <a:noAutofit/>
          </a:bodyPr>
          <a:lstStyle>
            <a:lvl1pPr algn="ctr">
              <a:defRPr lang="nl-NL" sz="700" b="1" smtClean="0">
                <a:solidFill>
                  <a:schemeClr val="accent1"/>
                </a:solidFill>
              </a:defRPr>
            </a:lvl1pPr>
          </a:lstStyle>
          <a:p>
            <a:fld id="{F0FAF8E7-4D53-4E3B-8C24-4A4E6823B979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8385243" y="4697399"/>
            <a:ext cx="346802" cy="446102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txBody>
          <a:bodyPr vert="horz" wrap="none" lIns="72000" tIns="72000" rIns="72000" bIns="0" rtlCol="0" anchor="t" anchorCtr="0">
            <a:noAutofit/>
          </a:bodyPr>
          <a:lstStyle>
            <a:lvl1pPr algn="ctr">
              <a:defRPr lang="nl-NL" sz="700" b="1" smtClean="0">
                <a:solidFill>
                  <a:schemeClr val="bg1"/>
                </a:solidFill>
              </a:defRPr>
            </a:lvl1pPr>
          </a:lstStyle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  <p:sp>
        <p:nvSpPr>
          <p:cNvPr id="22" name="AutoShape 12"/>
          <p:cNvSpPr>
            <a:spLocks noChangeAspect="1" noChangeArrowheads="1" noTextEdit="1"/>
          </p:cNvSpPr>
          <p:nvPr userDrawn="1"/>
        </p:nvSpPr>
        <p:spPr bwMode="auto">
          <a:xfrm>
            <a:off x="2862263" y="2087563"/>
            <a:ext cx="341947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6766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861" r:id="rId2"/>
    <p:sldLayoutId id="2147483862" r:id="rId3"/>
    <p:sldLayoutId id="2147483706" r:id="rId4"/>
    <p:sldLayoutId id="2147483690" r:id="rId5"/>
    <p:sldLayoutId id="2147483704" r:id="rId6"/>
    <p:sldLayoutId id="2147483691" r:id="rId7"/>
    <p:sldLayoutId id="2147483844" r:id="rId8"/>
    <p:sldLayoutId id="2147483701" r:id="rId9"/>
    <p:sldLayoutId id="2147483840" r:id="rId10"/>
    <p:sldLayoutId id="2147483841" r:id="rId11"/>
    <p:sldLayoutId id="2147483698" r:id="rId12"/>
    <p:sldLayoutId id="2147483843" r:id="rId13"/>
    <p:sldLayoutId id="2147483857" r:id="rId14"/>
    <p:sldLayoutId id="2147483692" r:id="rId15"/>
    <p:sldLayoutId id="2147483858" r:id="rId16"/>
    <p:sldLayoutId id="2147483859" r:id="rId17"/>
    <p:sldLayoutId id="2147483762" r:id="rId18"/>
    <p:sldLayoutId id="2147483860" r:id="rId19"/>
    <p:sldLayoutId id="2147483700" r:id="rId20"/>
    <p:sldLayoutId id="2147483694" r:id="rId21"/>
    <p:sldLayoutId id="2147483854" r:id="rId22"/>
    <p:sldLayoutId id="2147483695" r:id="rId23"/>
    <p:sldLayoutId id="2147483709" r:id="rId24"/>
    <p:sldLayoutId id="2147483863" r:id="rId25"/>
    <p:sldLayoutId id="2147483864" r:id="rId26"/>
    <p:sldLayoutId id="2147483865" r:id="rId27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2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9388" indent="-179388" algn="l" defTabSz="914400" rtl="0" eaLnBrk="1" latinLnBrk="0" hangingPunct="1">
        <a:lnSpc>
          <a:spcPct val="12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188" indent="-177800" algn="l" defTabSz="9144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9388" algn="l" defTabSz="914400" rtl="0" eaLnBrk="1" latinLnBrk="0" hangingPunct="1">
        <a:lnSpc>
          <a:spcPct val="120000"/>
        </a:lnSpc>
        <a:spcBef>
          <a:spcPts val="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804863" indent="-268288" algn="l" defTabSz="9144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None/>
        <a:defRPr sz="1400" b="1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417600" y="4773037"/>
            <a:ext cx="3311336" cy="162000"/>
          </a:xfrm>
          <a:prstGeom prst="rect">
            <a:avLst/>
          </a:prstGeom>
          <a:noFill/>
        </p:spPr>
        <p:txBody>
          <a:bodyPr vert="horz" lIns="147600" tIns="72000" rIns="91440" bIns="0" rtlCol="0" anchor="ctr">
            <a:noAutofit/>
          </a:bodyPr>
          <a:lstStyle>
            <a:lvl1pPr algn="l">
              <a:defRPr sz="700" b="1" cap="all" baseline="0">
                <a:solidFill>
                  <a:schemeClr val="accent1"/>
                </a:solidFill>
              </a:defRPr>
            </a:lvl1pPr>
          </a:lstStyle>
          <a:p>
            <a:r>
              <a:rPr lang="en-GB" noProof="0"/>
              <a:t>Tata Steel | TITLE POWERPOINT PRESENTATION</a:t>
            </a:r>
            <a:endParaRPr lang="en-GB" noProof="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57200" y="337225"/>
            <a:ext cx="8229600" cy="79903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184449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gray">
          <a:xfrm>
            <a:off x="3505200" y="4773037"/>
            <a:ext cx="2133600" cy="162000"/>
          </a:xfrm>
          <a:prstGeom prst="rect">
            <a:avLst/>
          </a:prstGeom>
          <a:noFill/>
        </p:spPr>
        <p:txBody>
          <a:bodyPr vert="horz" lIns="147600" tIns="72000" rIns="91440" bIns="0" rtlCol="0" anchor="ctr">
            <a:noAutofit/>
          </a:bodyPr>
          <a:lstStyle>
            <a:lvl1pPr algn="ctr">
              <a:defRPr lang="nl-NL" sz="700" b="1" smtClean="0">
                <a:solidFill>
                  <a:schemeClr val="accent1"/>
                </a:solidFill>
              </a:defRPr>
            </a:lvl1pPr>
          </a:lstStyle>
          <a:p>
            <a:fld id="{F0FAF8E7-4D53-4E3B-8C24-4A4E6823B979}" type="datetime1">
              <a:rPr lang="en-GB" noProof="0" smtClean="0"/>
              <a:t>09/12/2019</a:t>
            </a:fld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8385243" y="4697399"/>
            <a:ext cx="346802" cy="446102"/>
          </a:xfrm>
          <a:prstGeom prst="rect">
            <a:avLst/>
          </a:prstGeom>
          <a:solidFill>
            <a:schemeClr val="accent1"/>
          </a:solidFill>
          <a:ln w="3175">
            <a:noFill/>
          </a:ln>
        </p:spPr>
        <p:txBody>
          <a:bodyPr vert="horz" wrap="none" lIns="72000" tIns="72000" rIns="72000" bIns="0" rtlCol="0" anchor="t" anchorCtr="0">
            <a:noAutofit/>
          </a:bodyPr>
          <a:lstStyle>
            <a:lvl1pPr algn="ctr">
              <a:defRPr lang="nl-NL" sz="700" b="1" smtClean="0">
                <a:solidFill>
                  <a:schemeClr val="bg1"/>
                </a:solidFill>
              </a:defRPr>
            </a:lvl1pPr>
          </a:lstStyle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‹#›</a:t>
            </a:fld>
            <a:endParaRPr lang="en-GB" noProof="0" dirty="0">
              <a:solidFill>
                <a:srgbClr val="FFFFFF"/>
              </a:solidFill>
            </a:endParaRPr>
          </a:p>
        </p:txBody>
      </p:sp>
      <p:sp>
        <p:nvSpPr>
          <p:cNvPr id="22" name="AutoShape 12"/>
          <p:cNvSpPr>
            <a:spLocks noChangeAspect="1" noChangeArrowheads="1" noTextEdit="1"/>
          </p:cNvSpPr>
          <p:nvPr userDrawn="1"/>
        </p:nvSpPr>
        <p:spPr bwMode="auto">
          <a:xfrm>
            <a:off x="2862263" y="2087563"/>
            <a:ext cx="341947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5956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78" r:id="rId12"/>
    <p:sldLayoutId id="2147483879" r:id="rId13"/>
    <p:sldLayoutId id="2147483880" r:id="rId14"/>
    <p:sldLayoutId id="2147483881" r:id="rId15"/>
    <p:sldLayoutId id="2147483882" r:id="rId16"/>
    <p:sldLayoutId id="2147483883" r:id="rId17"/>
    <p:sldLayoutId id="2147483884" r:id="rId18"/>
    <p:sldLayoutId id="2147483885" r:id="rId19"/>
    <p:sldLayoutId id="2147483886" r:id="rId20"/>
    <p:sldLayoutId id="2147483887" r:id="rId21"/>
    <p:sldLayoutId id="2147483888" r:id="rId22"/>
    <p:sldLayoutId id="2147483889" r:id="rId23"/>
    <p:sldLayoutId id="2147483890" r:id="rId24"/>
    <p:sldLayoutId id="2147483891" r:id="rId25"/>
    <p:sldLayoutId id="2147483892" r:id="rId26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2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9388" indent="-179388" algn="l" defTabSz="914400" rtl="0" eaLnBrk="1" latinLnBrk="0" hangingPunct="1">
        <a:lnSpc>
          <a:spcPct val="12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188" indent="-177800" algn="l" defTabSz="9144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9388" algn="l" defTabSz="914400" rtl="0" eaLnBrk="1" latinLnBrk="0" hangingPunct="1">
        <a:lnSpc>
          <a:spcPct val="120000"/>
        </a:lnSpc>
        <a:spcBef>
          <a:spcPts val="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804863" indent="-268288" algn="l" defTabSz="9144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None/>
        <a:defRPr sz="1400" b="1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5.jpg"/><Relationship Id="rId7" Type="http://schemas.openxmlformats.org/officeDocument/2006/relationships/image" Target="../media/image29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10" Type="http://schemas.openxmlformats.org/officeDocument/2006/relationships/image" Target="../media/image32.jpg"/><Relationship Id="rId4" Type="http://schemas.openxmlformats.org/officeDocument/2006/relationships/image" Target="../media/image26.jpg"/><Relationship Id="rId9" Type="http://schemas.openxmlformats.org/officeDocument/2006/relationships/image" Target="../media/image3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GB" sz="3600" dirty="0"/>
              <a:t>Reconnecting the values of carbon and steel: In the carbon lean prospect</a:t>
            </a:r>
            <a:br>
              <a:rPr lang="en-GB" sz="3800" dirty="0"/>
            </a:br>
            <a:br>
              <a:rPr lang="en-GB" dirty="0"/>
            </a:br>
            <a:endParaRPr lang="en-GB" sz="38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7200" y="3910995"/>
            <a:ext cx="8229600" cy="394210"/>
          </a:xfrm>
        </p:spPr>
        <p:txBody>
          <a:bodyPr/>
          <a:lstStyle/>
          <a:p>
            <a:r>
              <a:rPr lang="en-GB" sz="1800" dirty="0"/>
              <a:t>M2I Conference/ </a:t>
            </a:r>
            <a:r>
              <a:rPr lang="en-GB" sz="1800" dirty="0" err="1"/>
              <a:t>Noordwijkerhout</a:t>
            </a:r>
            <a:r>
              <a:rPr lang="en-GB" sz="1800" dirty="0"/>
              <a:t>, the Netherlands/ 10-12-19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793F95-0C8D-4515-90DD-347576384098}"/>
              </a:ext>
            </a:extLst>
          </p:cNvPr>
          <p:cNvSpPr txBox="1"/>
          <p:nvPr/>
        </p:nvSpPr>
        <p:spPr>
          <a:xfrm>
            <a:off x="457200" y="1961125"/>
            <a:ext cx="2055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Güçhan Yapar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739467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DAE8FE-B2D5-4131-BD57-26E9ADB5E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756" y="326601"/>
            <a:ext cx="7500938" cy="799032"/>
          </a:xfrm>
        </p:spPr>
        <p:txBody>
          <a:bodyPr/>
          <a:lstStyle/>
          <a:p>
            <a:r>
              <a:rPr lang="nl-NL" dirty="0"/>
              <a:t>HIsarna: </a:t>
            </a:r>
            <a:r>
              <a:rPr lang="nl-NL" dirty="0" err="1"/>
              <a:t>Alternative</a:t>
            </a:r>
            <a:r>
              <a:rPr lang="nl-NL" dirty="0"/>
              <a:t> iron making </a:t>
            </a:r>
            <a:r>
              <a:rPr lang="nl-NL" dirty="0" err="1"/>
              <a:t>process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CCS/U</a:t>
            </a:r>
            <a:br>
              <a:rPr lang="nl-NL" dirty="0"/>
            </a:b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2FFB78-DCB9-444D-9309-9BAFA7A4699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10</a:t>
            </a:fld>
            <a:endParaRPr lang="en-GB" noProof="0" dirty="0">
              <a:solidFill>
                <a:srgbClr val="FFFFFF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D26BDE-1666-4993-9DF7-A91C508DD079}"/>
              </a:ext>
            </a:extLst>
          </p:cNvPr>
          <p:cNvSpPr txBox="1"/>
          <p:nvPr/>
        </p:nvSpPr>
        <p:spPr>
          <a:xfrm>
            <a:off x="2730304" y="1053385"/>
            <a:ext cx="3720038" cy="3252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r>
              <a:rPr lang="nl-NL" sz="1400" dirty="0" err="1"/>
              <a:t>Oxygen</a:t>
            </a:r>
            <a:r>
              <a:rPr lang="nl-NL" sz="1400" dirty="0"/>
              <a:t> is </a:t>
            </a:r>
            <a:r>
              <a:rPr lang="nl-NL" sz="1400" dirty="0" err="1"/>
              <a:t>injected</a:t>
            </a:r>
            <a:r>
              <a:rPr lang="nl-NL" sz="1400" dirty="0"/>
              <a:t> </a:t>
            </a:r>
            <a:r>
              <a:rPr lang="nl-NL" sz="1400" dirty="0" err="1"/>
              <a:t>for</a:t>
            </a:r>
            <a:r>
              <a:rPr lang="nl-NL" sz="1400" dirty="0"/>
              <a:t> </a:t>
            </a:r>
            <a:r>
              <a:rPr lang="nl-NL" sz="1400" dirty="0" err="1"/>
              <a:t>an</a:t>
            </a:r>
            <a:r>
              <a:rPr lang="nl-NL" sz="1400" dirty="0"/>
              <a:t> </a:t>
            </a:r>
            <a:r>
              <a:rPr lang="nl-NL" sz="1400" dirty="0" err="1"/>
              <a:t>oxi-combustion</a:t>
            </a:r>
            <a:r>
              <a:rPr lang="nl-NL" sz="1400" dirty="0"/>
              <a:t> of </a:t>
            </a:r>
            <a:r>
              <a:rPr lang="nl-NL" sz="1400" dirty="0" err="1"/>
              <a:t>the</a:t>
            </a:r>
            <a:r>
              <a:rPr lang="nl-NL" sz="1400" dirty="0"/>
              <a:t> </a:t>
            </a:r>
            <a:r>
              <a:rPr lang="nl-NL" sz="1400" dirty="0" err="1"/>
              <a:t>rising</a:t>
            </a:r>
            <a:r>
              <a:rPr lang="nl-NL" sz="1400" dirty="0"/>
              <a:t> gas</a:t>
            </a:r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endParaRPr lang="nl-NL" sz="1400" dirty="0"/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r>
              <a:rPr lang="nl-NL" sz="1400" dirty="0" err="1"/>
              <a:t>Avoided</a:t>
            </a:r>
            <a:r>
              <a:rPr lang="nl-NL" sz="1400" dirty="0"/>
              <a:t> N</a:t>
            </a:r>
            <a:r>
              <a:rPr lang="nl-NL" sz="1400" baseline="-25000" dirty="0"/>
              <a:t>2</a:t>
            </a:r>
            <a:r>
              <a:rPr lang="nl-NL" sz="1400" dirty="0"/>
              <a:t> </a:t>
            </a:r>
            <a:r>
              <a:rPr lang="nl-NL" sz="1400" dirty="0" err="1"/>
              <a:t>enables</a:t>
            </a:r>
            <a:r>
              <a:rPr lang="nl-NL" sz="1400" dirty="0"/>
              <a:t> energy </a:t>
            </a:r>
            <a:r>
              <a:rPr lang="nl-NL" sz="1400" dirty="0" err="1"/>
              <a:t>consumption</a:t>
            </a:r>
            <a:r>
              <a:rPr lang="nl-NL" sz="1400" dirty="0"/>
              <a:t> </a:t>
            </a:r>
            <a:r>
              <a:rPr lang="nl-NL" sz="1400" dirty="0" err="1"/>
              <a:t>reduction</a:t>
            </a:r>
            <a:r>
              <a:rPr lang="nl-NL" sz="1400" dirty="0"/>
              <a:t> in </a:t>
            </a:r>
            <a:r>
              <a:rPr lang="nl-NL" sz="1400" dirty="0" err="1"/>
              <a:t>the</a:t>
            </a:r>
            <a:r>
              <a:rPr lang="nl-NL" sz="1400" dirty="0"/>
              <a:t> CCS plant</a:t>
            </a:r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endParaRPr lang="nl-NL" sz="1400" dirty="0"/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r>
              <a:rPr lang="nl-NL" sz="1400" dirty="0"/>
              <a:t>Top gas is </a:t>
            </a:r>
            <a:r>
              <a:rPr lang="nl-NL" sz="1400" dirty="0" err="1"/>
              <a:t>concentrated</a:t>
            </a:r>
            <a:r>
              <a:rPr lang="nl-NL" sz="1400" dirty="0"/>
              <a:t> </a:t>
            </a:r>
            <a:r>
              <a:rPr lang="nl-NL" sz="1400" dirty="0" err="1"/>
              <a:t>with</a:t>
            </a:r>
            <a:r>
              <a:rPr lang="nl-NL" sz="1400" dirty="0"/>
              <a:t> CO</a:t>
            </a:r>
            <a:r>
              <a:rPr lang="nl-NL" sz="1400" baseline="-25000" dirty="0"/>
              <a:t>2</a:t>
            </a:r>
            <a:r>
              <a:rPr lang="nl-NL" sz="1400" dirty="0"/>
              <a:t> at 1600 °C; i.e. </a:t>
            </a:r>
            <a:r>
              <a:rPr lang="nl-NL" sz="1400" dirty="0" err="1"/>
              <a:t>almost</a:t>
            </a:r>
            <a:r>
              <a:rPr lang="nl-NL" sz="1400" dirty="0"/>
              <a:t> full </a:t>
            </a:r>
            <a:r>
              <a:rPr lang="nl-NL" sz="1400" dirty="0" err="1"/>
              <a:t>oxidation</a:t>
            </a:r>
            <a:endParaRPr lang="nl-NL" sz="1400" baseline="-25000" dirty="0"/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endParaRPr lang="nl-NL" sz="1400" dirty="0"/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r>
              <a:rPr lang="nl-NL" sz="1400" dirty="0"/>
              <a:t>CO</a:t>
            </a:r>
            <a:r>
              <a:rPr lang="nl-NL" sz="1400" baseline="-25000" dirty="0"/>
              <a:t>2</a:t>
            </a:r>
            <a:r>
              <a:rPr lang="nl-NL" sz="1400" dirty="0"/>
              <a:t> </a:t>
            </a:r>
            <a:r>
              <a:rPr lang="nl-NL" sz="1400" dirty="0" err="1"/>
              <a:t>reduction</a:t>
            </a:r>
            <a:r>
              <a:rPr lang="nl-NL" sz="1400" dirty="0"/>
              <a:t> up </a:t>
            </a:r>
            <a:r>
              <a:rPr lang="nl-NL" sz="1400" dirty="0" err="1"/>
              <a:t>to</a:t>
            </a:r>
            <a:r>
              <a:rPr lang="nl-NL" sz="1400" dirty="0"/>
              <a:t> 50 % </a:t>
            </a:r>
            <a:r>
              <a:rPr lang="nl-NL" sz="1400" dirty="0" err="1"/>
              <a:t>by</a:t>
            </a:r>
            <a:r>
              <a:rPr lang="nl-NL" sz="1400" dirty="0"/>
              <a:t> </a:t>
            </a:r>
            <a:r>
              <a:rPr lang="nl-NL" sz="1400" dirty="0" err="1"/>
              <a:t>scrap</a:t>
            </a:r>
            <a:r>
              <a:rPr lang="nl-NL" sz="1400" dirty="0"/>
              <a:t> </a:t>
            </a:r>
            <a:r>
              <a:rPr lang="nl-NL" sz="1400" dirty="0" err="1"/>
              <a:t>and</a:t>
            </a:r>
            <a:r>
              <a:rPr lang="nl-NL" sz="1400" dirty="0"/>
              <a:t> </a:t>
            </a:r>
            <a:r>
              <a:rPr lang="nl-NL" sz="1400" dirty="0" err="1"/>
              <a:t>biomass</a:t>
            </a:r>
            <a:r>
              <a:rPr lang="nl-NL" sz="1400" dirty="0"/>
              <a:t> </a:t>
            </a:r>
            <a:r>
              <a:rPr lang="nl-NL" sz="1400" dirty="0" err="1"/>
              <a:t>injection</a:t>
            </a:r>
            <a:r>
              <a:rPr lang="nl-NL" sz="1400" dirty="0"/>
              <a:t> (without CCS)</a:t>
            </a:r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endParaRPr lang="nl-NL" sz="1400" dirty="0"/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endParaRPr lang="nl-NL" sz="1400" baseline="-25000" dirty="0"/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endParaRPr lang="nl-NL" sz="1400" dirty="0"/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endParaRPr lang="nl-NL" sz="1400" dirty="0"/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C1BAC6EA-7668-4476-A1EA-FA45949157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1" t="2275" r="3629" b="5741"/>
          <a:stretch/>
        </p:blipFill>
        <p:spPr bwMode="auto">
          <a:xfrm>
            <a:off x="335756" y="1035517"/>
            <a:ext cx="2221464" cy="2530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66DADBB-DD28-44A9-936C-34B69DF45A63}"/>
              </a:ext>
            </a:extLst>
          </p:cNvPr>
          <p:cNvCxnSpPr/>
          <p:nvPr/>
        </p:nvCxnSpPr>
        <p:spPr>
          <a:xfrm>
            <a:off x="681925" y="2014780"/>
            <a:ext cx="1449092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8EDE7F1F-2CE4-400B-903D-11CEF352D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3427" y="1944832"/>
            <a:ext cx="2311225" cy="268673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A1B9B0E-A0B8-4A5E-AC92-432205238C41}"/>
              </a:ext>
            </a:extLst>
          </p:cNvPr>
          <p:cNvSpPr txBox="1"/>
          <p:nvPr/>
        </p:nvSpPr>
        <p:spPr>
          <a:xfrm>
            <a:off x="6534138" y="4697400"/>
            <a:ext cx="18511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Tata Steel IJmuiden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6E31662-7F17-43D1-BC13-BF21279CD30E}"/>
              </a:ext>
            </a:extLst>
          </p:cNvPr>
          <p:cNvSpPr/>
          <p:nvPr/>
        </p:nvSpPr>
        <p:spPr>
          <a:xfrm>
            <a:off x="2690317" y="1002226"/>
            <a:ext cx="3800011" cy="268673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47FE7A-F6D8-496C-8D75-A5DD399553DA}"/>
              </a:ext>
            </a:extLst>
          </p:cNvPr>
          <p:cNvSpPr txBox="1"/>
          <p:nvPr/>
        </p:nvSpPr>
        <p:spPr>
          <a:xfrm>
            <a:off x="278606" y="3688958"/>
            <a:ext cx="621172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u="sng" dirty="0" err="1"/>
              <a:t>Future</a:t>
            </a:r>
            <a:r>
              <a:rPr lang="nl-NL" sz="1400" u="sng" dirty="0"/>
              <a:t> </a:t>
            </a:r>
            <a:r>
              <a:rPr lang="nl-NL" sz="1400" u="sng" dirty="0" err="1"/>
              <a:t>developments</a:t>
            </a:r>
            <a:r>
              <a:rPr lang="nl-NL" sz="1400" u="sng" dirty="0"/>
              <a:t> of </a:t>
            </a:r>
            <a:r>
              <a:rPr lang="nl-NL" sz="1400" u="sng" dirty="0" err="1"/>
              <a:t>Hisarna</a:t>
            </a:r>
            <a:r>
              <a:rPr lang="nl-NL" sz="1400" u="sng" dirty="0"/>
              <a:t>:</a:t>
            </a:r>
          </a:p>
          <a:p>
            <a:endParaRPr lang="nl-NL" sz="1400" dirty="0"/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r>
              <a:rPr lang="nl-NL" sz="1400" dirty="0" err="1"/>
              <a:t>Continual</a:t>
            </a:r>
            <a:r>
              <a:rPr lang="nl-NL" sz="1400" dirty="0"/>
              <a:t> development of </a:t>
            </a:r>
            <a:r>
              <a:rPr lang="nl-NL" sz="1400" dirty="0" err="1"/>
              <a:t>technology</a:t>
            </a:r>
            <a:r>
              <a:rPr lang="nl-NL" sz="1400" dirty="0"/>
              <a:t> at </a:t>
            </a:r>
            <a:r>
              <a:rPr lang="nl-NL" sz="1400" dirty="0" err="1"/>
              <a:t>Hisarna</a:t>
            </a:r>
            <a:r>
              <a:rPr lang="nl-NL" sz="1400" dirty="0"/>
              <a:t> Pilot Plant</a:t>
            </a:r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r>
              <a:rPr lang="nl-NL" sz="1400" dirty="0"/>
              <a:t>Demo plant in Tata Steel, </a:t>
            </a:r>
            <a:r>
              <a:rPr lang="nl-NL" sz="1400" dirty="0" err="1"/>
              <a:t>Jamshedpur</a:t>
            </a:r>
            <a:endParaRPr lang="nl-NL" sz="1400" dirty="0"/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r>
              <a:rPr lang="nl-NL" sz="1400" dirty="0"/>
              <a:t>Demo plant </a:t>
            </a:r>
            <a:r>
              <a:rPr lang="nl-NL" sz="1400" dirty="0" err="1"/>
              <a:t>with</a:t>
            </a:r>
            <a:r>
              <a:rPr lang="nl-NL" sz="1400" dirty="0"/>
              <a:t> CO</a:t>
            </a:r>
            <a:r>
              <a:rPr lang="nl-NL" sz="1400" baseline="-25000" dirty="0"/>
              <a:t>2</a:t>
            </a:r>
            <a:r>
              <a:rPr lang="nl-NL" sz="1400" dirty="0"/>
              <a:t> </a:t>
            </a:r>
            <a:r>
              <a:rPr lang="nl-NL" sz="1400" dirty="0" err="1"/>
              <a:t>capture</a:t>
            </a:r>
            <a:r>
              <a:rPr lang="nl-NL" sz="1400" dirty="0"/>
              <a:t> </a:t>
            </a:r>
            <a:r>
              <a:rPr lang="nl-NL" sz="1400" dirty="0" err="1"/>
              <a:t>and</a:t>
            </a:r>
            <a:r>
              <a:rPr lang="nl-NL" sz="1400" dirty="0"/>
              <a:t> storage at Tata Steel, NL (1Mtpa)</a:t>
            </a:r>
            <a:endParaRPr lang="nl-NL" sz="1400" baseline="-25000" dirty="0"/>
          </a:p>
        </p:txBody>
      </p:sp>
    </p:spTree>
    <p:extLst>
      <p:ext uri="{BB962C8B-B14F-4D97-AF65-F5344CB8AC3E}">
        <p14:creationId xmlns:p14="http://schemas.microsoft.com/office/powerpoint/2010/main" val="2647949088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9C8A745-C6B5-44B3-A3F8-18783CF41388}"/>
              </a:ext>
            </a:extLst>
          </p:cNvPr>
          <p:cNvSpPr txBox="1"/>
          <p:nvPr/>
        </p:nvSpPr>
        <p:spPr>
          <a:xfrm>
            <a:off x="1571625" y="1847849"/>
            <a:ext cx="399214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sz="1400" dirty="0"/>
              <a:t>    </a:t>
            </a:r>
            <a:r>
              <a:rPr lang="nl-NL" sz="1400" dirty="0" err="1"/>
              <a:t>From</a:t>
            </a:r>
            <a:r>
              <a:rPr lang="nl-NL" sz="1400" dirty="0"/>
              <a:t> </a:t>
            </a:r>
            <a:r>
              <a:rPr lang="nl-NL" sz="1400" dirty="0" err="1"/>
              <a:t>Residual</a:t>
            </a:r>
            <a:r>
              <a:rPr lang="nl-NL" sz="1400" dirty="0"/>
              <a:t> Steel Mill Gases </a:t>
            </a:r>
            <a:r>
              <a:rPr lang="nl-NL" sz="1400" dirty="0" err="1"/>
              <a:t>to</a:t>
            </a:r>
            <a:r>
              <a:rPr lang="nl-NL" sz="1400" dirty="0"/>
              <a:t> Methanol</a:t>
            </a:r>
          </a:p>
        </p:txBody>
      </p:sp>
    </p:spTree>
    <p:extLst>
      <p:ext uri="{BB962C8B-B14F-4D97-AF65-F5344CB8AC3E}">
        <p14:creationId xmlns:p14="http://schemas.microsoft.com/office/powerpoint/2010/main" val="3092328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F465E9-74BD-431F-9912-5104CAAB19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199" y="874350"/>
            <a:ext cx="8392329" cy="3394800"/>
          </a:xfrm>
        </p:spPr>
        <p:txBody>
          <a:bodyPr/>
          <a:lstStyle/>
          <a:p>
            <a:r>
              <a:rPr lang="nl-NL" dirty="0"/>
              <a:t>BFG upgrading facility </a:t>
            </a:r>
            <a:r>
              <a:rPr lang="nl-NL" dirty="0" err="1"/>
              <a:t>from</a:t>
            </a:r>
            <a:r>
              <a:rPr lang="nl-NL" dirty="0"/>
              <a:t> “</a:t>
            </a:r>
            <a:r>
              <a:rPr lang="nl-NL" dirty="0" err="1"/>
              <a:t>Stepwise</a:t>
            </a:r>
            <a:r>
              <a:rPr lang="nl-NL" dirty="0"/>
              <a:t>” </a:t>
            </a:r>
            <a:r>
              <a:rPr lang="nl-NL" dirty="0" err="1"/>
              <a:t>and</a:t>
            </a:r>
            <a:r>
              <a:rPr lang="nl-NL" dirty="0"/>
              <a:t> Methanol </a:t>
            </a:r>
            <a:r>
              <a:rPr lang="nl-NL" dirty="0" err="1"/>
              <a:t>synthesis</a:t>
            </a:r>
            <a:r>
              <a:rPr lang="nl-NL" dirty="0"/>
              <a:t> equipment </a:t>
            </a:r>
            <a:r>
              <a:rPr lang="nl-NL" dirty="0" err="1"/>
              <a:t>from</a:t>
            </a:r>
            <a:r>
              <a:rPr lang="nl-NL" dirty="0"/>
              <a:t> “MefCO</a:t>
            </a:r>
            <a:r>
              <a:rPr lang="nl-NL" baseline="-25000" dirty="0"/>
              <a:t>2</a:t>
            </a:r>
            <a:r>
              <a:rPr lang="nl-NL" dirty="0"/>
              <a:t>” </a:t>
            </a:r>
            <a:r>
              <a:rPr lang="nl-NL" dirty="0" err="1"/>
              <a:t>projects</a:t>
            </a:r>
            <a:r>
              <a:rPr lang="nl-NL" dirty="0"/>
              <a:t> (H2020) are </a:t>
            </a:r>
            <a:r>
              <a:rPr lang="nl-NL" dirty="0" err="1"/>
              <a:t>combined</a:t>
            </a:r>
            <a:r>
              <a:rPr lang="nl-NL" dirty="0"/>
              <a:t>.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 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66924F0-A967-4976-A014-37BA9BC8C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37225"/>
            <a:ext cx="8516320" cy="799032"/>
          </a:xfrm>
        </p:spPr>
        <p:txBody>
          <a:bodyPr/>
          <a:lstStyle/>
          <a:p>
            <a:r>
              <a:rPr lang="nl-NL" dirty="0"/>
              <a:t>End of pipe </a:t>
            </a:r>
            <a:r>
              <a:rPr lang="nl-NL" dirty="0" err="1"/>
              <a:t>application</a:t>
            </a:r>
            <a:r>
              <a:rPr lang="nl-NL" dirty="0"/>
              <a:t>: </a:t>
            </a:r>
            <a:r>
              <a:rPr lang="nl-NL" b="0" dirty="0"/>
              <a:t>FReSMe project (H2020)</a:t>
            </a:r>
            <a:endParaRPr lang="nl-NL" b="0" baseline="-25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1797AB-A61B-40F7-8D34-34E99E048E8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12</a:t>
            </a:fld>
            <a:endParaRPr lang="en-GB" noProof="0" dirty="0">
              <a:solidFill>
                <a:srgbClr val="FFFFF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FB5FB0-BB5F-4530-8E6B-1FFABEABC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069" y="1566649"/>
            <a:ext cx="5020722" cy="2916625"/>
          </a:xfrm>
          <a:prstGeom prst="rect">
            <a:avLst/>
          </a:prstGeom>
          <a:ln w="19050"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AA8132F-6B25-484D-BA44-13C2E3A18BA1}"/>
              </a:ext>
            </a:extLst>
          </p:cNvPr>
          <p:cNvSpPr/>
          <p:nvPr/>
        </p:nvSpPr>
        <p:spPr>
          <a:xfrm>
            <a:off x="5723941" y="1901576"/>
            <a:ext cx="3332301" cy="2246769"/>
          </a:xfrm>
          <a:prstGeom prst="rect">
            <a:avLst/>
          </a:prstGeom>
          <a:ln w="19050">
            <a:solidFill>
              <a:srgbClr val="3D7EDB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3D7EDB"/>
              </a:buClr>
            </a:pPr>
            <a:r>
              <a:rPr lang="nl-NL" sz="1400" dirty="0"/>
              <a:t>Carbon </a:t>
            </a:r>
            <a:r>
              <a:rPr lang="nl-NL" sz="1400" dirty="0" err="1"/>
              <a:t>capture</a:t>
            </a:r>
            <a:r>
              <a:rPr lang="nl-NL" sz="1400" dirty="0"/>
              <a:t> </a:t>
            </a:r>
            <a:r>
              <a:rPr lang="nl-NL" sz="1400" dirty="0" err="1"/>
              <a:t>rate</a:t>
            </a:r>
            <a:r>
              <a:rPr lang="nl-NL" sz="1400" dirty="0"/>
              <a:t>  &gt; 95 %</a:t>
            </a:r>
            <a:r>
              <a:rPr lang="nl-NL" sz="1400" baseline="-25000" dirty="0"/>
              <a:t>mol  </a:t>
            </a:r>
          </a:p>
          <a:p>
            <a:pPr>
              <a:buClr>
                <a:srgbClr val="3D7EDB"/>
              </a:buClr>
            </a:pPr>
            <a:endParaRPr lang="nl-NL" sz="1400" baseline="-25000" dirty="0"/>
          </a:p>
          <a:p>
            <a:pPr>
              <a:buClr>
                <a:srgbClr val="3D7EDB"/>
              </a:buClr>
            </a:pPr>
            <a:r>
              <a:rPr lang="nl-NL" sz="1400" dirty="0"/>
              <a:t>N</a:t>
            </a:r>
            <a:r>
              <a:rPr lang="nl-NL" sz="1400" baseline="-25000" dirty="0"/>
              <a:t>2</a:t>
            </a:r>
            <a:r>
              <a:rPr lang="nl-NL" sz="1400" dirty="0"/>
              <a:t> content in CO</a:t>
            </a:r>
            <a:r>
              <a:rPr lang="nl-NL" sz="1400" baseline="-25000" dirty="0"/>
              <a:t>2</a:t>
            </a:r>
            <a:r>
              <a:rPr lang="nl-NL" sz="1400" dirty="0"/>
              <a:t> – </a:t>
            </a:r>
            <a:r>
              <a:rPr lang="nl-NL" sz="1400" dirty="0" err="1"/>
              <a:t>rich</a:t>
            </a:r>
            <a:r>
              <a:rPr lang="nl-NL" sz="1400" dirty="0"/>
              <a:t> </a:t>
            </a:r>
          </a:p>
          <a:p>
            <a:pPr>
              <a:buClr>
                <a:srgbClr val="3D7EDB"/>
              </a:buClr>
            </a:pPr>
            <a:r>
              <a:rPr lang="nl-NL" sz="1400" dirty="0"/>
              <a:t>stream &lt; 1 %</a:t>
            </a:r>
            <a:r>
              <a:rPr lang="nl-NL" sz="1400" baseline="-25000" dirty="0"/>
              <a:t>mol </a:t>
            </a:r>
          </a:p>
          <a:p>
            <a:pPr>
              <a:buClr>
                <a:srgbClr val="3D7EDB"/>
              </a:buClr>
            </a:pPr>
            <a:endParaRPr lang="nl-NL" sz="1400" dirty="0"/>
          </a:p>
          <a:p>
            <a:pPr>
              <a:buClr>
                <a:srgbClr val="3D7EDB"/>
              </a:buClr>
            </a:pPr>
            <a:r>
              <a:rPr lang="nl-NL" sz="1400" dirty="0"/>
              <a:t>H</a:t>
            </a:r>
            <a:r>
              <a:rPr lang="nl-NL" sz="1400" baseline="-25000" dirty="0"/>
              <a:t>2</a:t>
            </a:r>
            <a:r>
              <a:rPr lang="nl-NL" sz="1400" dirty="0"/>
              <a:t>/ N</a:t>
            </a:r>
            <a:r>
              <a:rPr lang="nl-NL" sz="1400" baseline="-25000" dirty="0"/>
              <a:t>2 </a:t>
            </a:r>
            <a:r>
              <a:rPr lang="nl-NL" sz="1400" dirty="0" err="1"/>
              <a:t>separation</a:t>
            </a:r>
            <a:r>
              <a:rPr lang="nl-NL" sz="1400" dirty="0"/>
              <a:t> </a:t>
            </a:r>
            <a:r>
              <a:rPr lang="nl-NL" sz="1400" dirty="0" err="1"/>
              <a:t>by</a:t>
            </a:r>
            <a:r>
              <a:rPr lang="nl-NL" sz="1400" dirty="0"/>
              <a:t> </a:t>
            </a:r>
            <a:r>
              <a:rPr lang="nl-NL" sz="1400" dirty="0" err="1"/>
              <a:t>membranes</a:t>
            </a:r>
            <a:endParaRPr lang="nl-NL" sz="1400" dirty="0"/>
          </a:p>
          <a:p>
            <a:pPr>
              <a:buClr>
                <a:srgbClr val="3D7EDB"/>
              </a:buClr>
            </a:pPr>
            <a:endParaRPr lang="nl-NL" sz="1400" baseline="-25000" dirty="0"/>
          </a:p>
          <a:p>
            <a:pPr>
              <a:buClr>
                <a:srgbClr val="3D7EDB"/>
              </a:buClr>
            </a:pPr>
            <a:r>
              <a:rPr lang="nl-NL" sz="1400" dirty="0" err="1"/>
              <a:t>Additional</a:t>
            </a:r>
            <a:r>
              <a:rPr lang="nl-NL" sz="1400" dirty="0"/>
              <a:t> H</a:t>
            </a:r>
            <a:r>
              <a:rPr lang="nl-NL" sz="1400" baseline="-25000" dirty="0"/>
              <a:t>2</a:t>
            </a:r>
            <a:r>
              <a:rPr lang="nl-NL" sz="1400" dirty="0"/>
              <a:t> </a:t>
            </a:r>
            <a:r>
              <a:rPr lang="nl-NL" sz="1400" dirty="0" err="1"/>
              <a:t>production</a:t>
            </a:r>
            <a:r>
              <a:rPr lang="nl-NL" sz="1400" dirty="0"/>
              <a:t> </a:t>
            </a:r>
            <a:r>
              <a:rPr lang="nl-NL" sz="1400" dirty="0" err="1"/>
              <a:t>by</a:t>
            </a:r>
            <a:r>
              <a:rPr lang="nl-NL" sz="1400" dirty="0"/>
              <a:t> </a:t>
            </a:r>
            <a:r>
              <a:rPr lang="nl-NL" sz="1400" dirty="0" err="1"/>
              <a:t>electrolysis</a:t>
            </a:r>
            <a:endParaRPr lang="nl-NL" sz="1400" dirty="0"/>
          </a:p>
          <a:p>
            <a:pPr>
              <a:buClr>
                <a:srgbClr val="3D7EDB"/>
              </a:buClr>
            </a:pPr>
            <a:endParaRPr lang="nl-NL" sz="1400" dirty="0"/>
          </a:p>
          <a:p>
            <a:pPr>
              <a:buClr>
                <a:srgbClr val="3D7EDB"/>
              </a:buClr>
            </a:pPr>
            <a:r>
              <a:rPr lang="nl-NL" sz="1400" dirty="0"/>
              <a:t>CO</a:t>
            </a:r>
            <a:r>
              <a:rPr lang="nl-NL" sz="1400" baseline="-25000" dirty="0"/>
              <a:t>2</a:t>
            </a:r>
            <a:r>
              <a:rPr lang="nl-NL" sz="1400" dirty="0"/>
              <a:t> </a:t>
            </a:r>
            <a:r>
              <a:rPr lang="nl-NL" sz="1400" dirty="0" err="1"/>
              <a:t>based</a:t>
            </a:r>
            <a:r>
              <a:rPr lang="nl-NL" sz="1400" dirty="0"/>
              <a:t> MeOH </a:t>
            </a:r>
            <a:r>
              <a:rPr lang="nl-NL" sz="1400" dirty="0" err="1"/>
              <a:t>synthesis</a:t>
            </a:r>
            <a:endParaRPr lang="nl-NL" sz="1400" dirty="0"/>
          </a:p>
          <a:p>
            <a:pPr>
              <a:buClr>
                <a:srgbClr val="3D7EDB"/>
              </a:buClr>
            </a:pPr>
            <a:endParaRPr lang="nl-NL" sz="1400" baseline="-25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B2C663F-AD9B-4B5F-A2E3-A860104B3E0D}"/>
              </a:ext>
            </a:extLst>
          </p:cNvPr>
          <p:cNvSpPr/>
          <p:nvPr/>
        </p:nvSpPr>
        <p:spPr>
          <a:xfrm>
            <a:off x="457199" y="4544665"/>
            <a:ext cx="76291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r>
              <a:rPr lang="en-GB" sz="1400" dirty="0"/>
              <a:t>FReSMe will demonstrate the production of Methanol (MeOH) using as feedstock CO</a:t>
            </a:r>
            <a:r>
              <a:rPr lang="en-GB" sz="1400" baseline="-25000" dirty="0"/>
              <a:t>2</a:t>
            </a:r>
            <a:r>
              <a:rPr lang="en-GB" sz="1400" dirty="0"/>
              <a:t> from Blast Furnace Gas (BFG) at TRL6 </a:t>
            </a:r>
          </a:p>
        </p:txBody>
      </p:sp>
    </p:spTree>
    <p:extLst>
      <p:ext uri="{BB962C8B-B14F-4D97-AF65-F5344CB8AC3E}">
        <p14:creationId xmlns:p14="http://schemas.microsoft.com/office/powerpoint/2010/main" val="4284049543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1BEA0-DA44-43D8-8AB5-CC1DDF020B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199" y="1136257"/>
            <a:ext cx="3507787" cy="3394800"/>
          </a:xfrm>
        </p:spPr>
        <p:txBody>
          <a:bodyPr/>
          <a:lstStyle/>
          <a:p>
            <a:r>
              <a:rPr lang="nl-NL" dirty="0"/>
              <a:t>Carbon </a:t>
            </a:r>
            <a:r>
              <a:rPr lang="nl-NL" dirty="0" err="1"/>
              <a:t>yield</a:t>
            </a:r>
            <a:r>
              <a:rPr lang="nl-NL" dirty="0"/>
              <a:t> in MeOH </a:t>
            </a:r>
            <a:r>
              <a:rPr lang="nl-NL" dirty="0" err="1"/>
              <a:t>increases</a:t>
            </a:r>
            <a:r>
              <a:rPr lang="nl-NL" dirty="0"/>
              <a:t>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external</a:t>
            </a:r>
            <a:r>
              <a:rPr lang="nl-NL" dirty="0"/>
              <a:t> H</a:t>
            </a:r>
            <a:r>
              <a:rPr lang="nl-NL" baseline="-25000" dirty="0"/>
              <a:t>2</a:t>
            </a:r>
            <a:endParaRPr lang="nl-NL" dirty="0"/>
          </a:p>
          <a:p>
            <a:endParaRPr lang="nl-NL" dirty="0"/>
          </a:p>
          <a:p>
            <a:r>
              <a:rPr lang="nl-NL" dirty="0"/>
              <a:t>De-</a:t>
            </a:r>
            <a:r>
              <a:rPr lang="nl-NL" dirty="0" err="1"/>
              <a:t>carbonized</a:t>
            </a:r>
            <a:r>
              <a:rPr lang="nl-NL" dirty="0"/>
              <a:t> </a:t>
            </a:r>
            <a:r>
              <a:rPr lang="nl-NL" dirty="0" err="1"/>
              <a:t>grid</a:t>
            </a:r>
            <a:r>
              <a:rPr lang="nl-NL" dirty="0"/>
              <a:t> </a:t>
            </a:r>
            <a:r>
              <a:rPr lang="nl-NL" dirty="0" err="1"/>
              <a:t>favors</a:t>
            </a:r>
            <a:r>
              <a:rPr lang="nl-NL" dirty="0"/>
              <a:t> MeOH </a:t>
            </a:r>
            <a:r>
              <a:rPr lang="nl-NL" dirty="0" err="1"/>
              <a:t>production</a:t>
            </a:r>
            <a:r>
              <a:rPr lang="nl-NL" dirty="0"/>
              <a:t> </a:t>
            </a:r>
            <a:r>
              <a:rPr lang="nl-NL" dirty="0" err="1"/>
              <a:t>with</a:t>
            </a:r>
            <a:r>
              <a:rPr lang="nl-NL" dirty="0"/>
              <a:t> green H</a:t>
            </a:r>
            <a:r>
              <a:rPr lang="nl-NL" baseline="-25000" dirty="0"/>
              <a:t>2</a:t>
            </a:r>
            <a:r>
              <a:rPr lang="nl-NL" dirty="0"/>
              <a:t> </a:t>
            </a:r>
            <a:r>
              <a:rPr lang="nl-NL" dirty="0" err="1"/>
              <a:t>supply</a:t>
            </a:r>
            <a:r>
              <a:rPr lang="nl-NL" dirty="0"/>
              <a:t> (</a:t>
            </a:r>
            <a:r>
              <a:rPr lang="nl-NL" dirty="0" err="1"/>
              <a:t>electrolysis</a:t>
            </a:r>
            <a:r>
              <a:rPr lang="nl-NL" dirty="0"/>
              <a:t>)</a:t>
            </a:r>
            <a:endParaRPr lang="nl-NL" baseline="-25000" dirty="0"/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40 - 45 %</a:t>
            </a:r>
            <a:r>
              <a:rPr lang="nl-NL" baseline="-25000" dirty="0" err="1"/>
              <a:t>mass</a:t>
            </a:r>
            <a:r>
              <a:rPr lang="nl-NL" dirty="0"/>
              <a:t> CO</a:t>
            </a:r>
            <a:r>
              <a:rPr lang="nl-NL" baseline="-25000" dirty="0"/>
              <a:t>2</a:t>
            </a:r>
            <a:r>
              <a:rPr lang="nl-NL" dirty="0"/>
              <a:t> </a:t>
            </a:r>
            <a:r>
              <a:rPr lang="nl-NL" dirty="0" err="1"/>
              <a:t>reduction</a:t>
            </a:r>
            <a:r>
              <a:rPr lang="nl-NL" dirty="0"/>
              <a:t>* </a:t>
            </a:r>
            <a:r>
              <a:rPr lang="nl-NL" dirty="0" err="1"/>
              <a:t>by</a:t>
            </a:r>
            <a:r>
              <a:rPr lang="nl-NL" dirty="0"/>
              <a:t> FReSMe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fully</a:t>
            </a:r>
            <a:r>
              <a:rPr lang="nl-NL" dirty="0"/>
              <a:t> de-</a:t>
            </a:r>
            <a:r>
              <a:rPr lang="nl-NL" dirty="0" err="1"/>
              <a:t>carbonized</a:t>
            </a:r>
            <a:r>
              <a:rPr lang="nl-NL" dirty="0"/>
              <a:t> </a:t>
            </a:r>
            <a:r>
              <a:rPr lang="nl-NL" dirty="0" err="1"/>
              <a:t>electricity</a:t>
            </a:r>
            <a:endParaRPr lang="nl-NL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A0BF720-2DC7-4D37-9866-BD2DD88BE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217691"/>
            <a:ext cx="6114081" cy="799032"/>
          </a:xfrm>
        </p:spPr>
        <p:txBody>
          <a:bodyPr/>
          <a:lstStyle/>
          <a:p>
            <a:r>
              <a:rPr lang="nl-NL" dirty="0"/>
              <a:t>CO</a:t>
            </a:r>
            <a:r>
              <a:rPr lang="nl-NL" baseline="-25000" dirty="0"/>
              <a:t>2</a:t>
            </a:r>
            <a:r>
              <a:rPr lang="nl-NL" dirty="0"/>
              <a:t> </a:t>
            </a:r>
            <a:r>
              <a:rPr lang="nl-NL" dirty="0" err="1"/>
              <a:t>capture</a:t>
            </a:r>
            <a:r>
              <a:rPr lang="nl-NL" dirty="0"/>
              <a:t> in MeOH </a:t>
            </a:r>
            <a:r>
              <a:rPr lang="nl-NL" dirty="0" err="1"/>
              <a:t>with</a:t>
            </a:r>
            <a:r>
              <a:rPr lang="nl-NL" dirty="0"/>
              <a:t> FReSMe:</a:t>
            </a:r>
            <a:br>
              <a:rPr lang="nl-NL" dirty="0"/>
            </a:br>
            <a:r>
              <a:rPr lang="nl-NL" b="0" dirty="0"/>
              <a:t>In </a:t>
            </a:r>
            <a:r>
              <a:rPr lang="nl-NL" b="0" dirty="0" err="1"/>
              <a:t>the</a:t>
            </a:r>
            <a:r>
              <a:rPr lang="nl-NL" b="0" dirty="0"/>
              <a:t> carbon </a:t>
            </a:r>
            <a:r>
              <a:rPr lang="nl-NL" b="0" dirty="0" err="1"/>
              <a:t>lean</a:t>
            </a:r>
            <a:r>
              <a:rPr lang="nl-NL" b="0" dirty="0"/>
              <a:t> prospect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7079D6-4719-4C19-9EB0-6B0AD9F8827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13</a:t>
            </a:fld>
            <a:endParaRPr lang="en-GB" noProof="0" dirty="0">
              <a:solidFill>
                <a:srgbClr val="FFFFF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3721ED-1FB4-44E5-9F74-2E404E49467D}"/>
              </a:ext>
            </a:extLst>
          </p:cNvPr>
          <p:cNvSpPr txBox="1"/>
          <p:nvPr/>
        </p:nvSpPr>
        <p:spPr>
          <a:xfrm>
            <a:off x="498228" y="4220345"/>
            <a:ext cx="342572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*</a:t>
            </a:r>
            <a:r>
              <a:rPr lang="nl-NL" sz="1100" dirty="0"/>
              <a:t>Reference European steel mill </a:t>
            </a:r>
            <a:r>
              <a:rPr lang="nl-NL" sz="1100" dirty="0" err="1"/>
              <a:t>and</a:t>
            </a:r>
            <a:r>
              <a:rPr lang="nl-NL" sz="1100" dirty="0"/>
              <a:t> </a:t>
            </a:r>
            <a:r>
              <a:rPr lang="nl-NL" sz="1100" dirty="0" err="1"/>
              <a:t>natural</a:t>
            </a:r>
            <a:r>
              <a:rPr lang="nl-NL" sz="1100" dirty="0"/>
              <a:t> gas  </a:t>
            </a:r>
            <a:r>
              <a:rPr lang="nl-NL" sz="1100" dirty="0" err="1"/>
              <a:t>based</a:t>
            </a:r>
            <a:r>
              <a:rPr lang="nl-NL" sz="1100" dirty="0"/>
              <a:t> MeOH plant (without CO2 </a:t>
            </a:r>
            <a:r>
              <a:rPr lang="nl-NL" sz="1100" dirty="0" err="1"/>
              <a:t>capture</a:t>
            </a:r>
            <a:r>
              <a:rPr lang="nl-NL" sz="1100" dirty="0"/>
              <a:t>) </a:t>
            </a:r>
            <a:endParaRPr lang="nl-NL" sz="1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E02A9E-AE11-457F-A3A8-9506420B5ED6}"/>
              </a:ext>
            </a:extLst>
          </p:cNvPr>
          <p:cNvSpPr/>
          <p:nvPr/>
        </p:nvSpPr>
        <p:spPr>
          <a:xfrm>
            <a:off x="457199" y="1104900"/>
            <a:ext cx="3566161" cy="277368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C9FD3EA-6E14-44AA-9017-5FF05D2CF2D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460" y="1104900"/>
            <a:ext cx="3916045" cy="19202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C2C1E7F-8064-4834-B34D-2CA84716BFB9}"/>
              </a:ext>
            </a:extLst>
          </p:cNvPr>
          <p:cNvSpPr txBox="1"/>
          <p:nvPr/>
        </p:nvSpPr>
        <p:spPr>
          <a:xfrm>
            <a:off x="4442459" y="3204682"/>
            <a:ext cx="3916045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r>
              <a:rPr lang="nl-NL" sz="1400" dirty="0"/>
              <a:t>H</a:t>
            </a:r>
            <a:r>
              <a:rPr lang="nl-NL" sz="1400" baseline="-25000" dirty="0"/>
              <a:t>2</a:t>
            </a:r>
            <a:r>
              <a:rPr lang="nl-NL" sz="1400" dirty="0"/>
              <a:t> </a:t>
            </a:r>
            <a:r>
              <a:rPr lang="nl-NL" sz="1400" dirty="0" err="1"/>
              <a:t>available</a:t>
            </a:r>
            <a:r>
              <a:rPr lang="nl-NL" sz="1400" dirty="0"/>
              <a:t> </a:t>
            </a:r>
            <a:r>
              <a:rPr lang="nl-NL" sz="1400" dirty="0" err="1"/>
              <a:t>from</a:t>
            </a:r>
            <a:r>
              <a:rPr lang="nl-NL" sz="1400" dirty="0"/>
              <a:t> SEWGS </a:t>
            </a:r>
            <a:r>
              <a:rPr lang="nl-NL" sz="1400" dirty="0" err="1"/>
              <a:t>convert</a:t>
            </a:r>
            <a:r>
              <a:rPr lang="nl-NL" sz="1400" dirty="0"/>
              <a:t> 10 %</a:t>
            </a:r>
            <a:r>
              <a:rPr lang="nl-NL" sz="1400" baseline="-25000" dirty="0" err="1"/>
              <a:t>mass</a:t>
            </a:r>
            <a:r>
              <a:rPr lang="nl-NL" sz="1400" dirty="0"/>
              <a:t> CO</a:t>
            </a:r>
            <a:r>
              <a:rPr lang="nl-NL" sz="1400" baseline="-25000" dirty="0"/>
              <a:t>2</a:t>
            </a:r>
            <a:r>
              <a:rPr lang="nl-NL" sz="1400" dirty="0"/>
              <a:t> </a:t>
            </a:r>
            <a:r>
              <a:rPr lang="nl-NL" sz="1400" dirty="0" err="1"/>
              <a:t>to</a:t>
            </a:r>
            <a:r>
              <a:rPr lang="nl-NL" sz="1400" dirty="0"/>
              <a:t> MeOH</a:t>
            </a:r>
          </a:p>
          <a:p>
            <a:pPr>
              <a:buClr>
                <a:srgbClr val="3D7EDB"/>
              </a:buClr>
            </a:pPr>
            <a:endParaRPr lang="nl-NL" sz="1400" dirty="0"/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r>
              <a:rPr lang="nl-NL" sz="1400" dirty="0" err="1"/>
              <a:t>Excess</a:t>
            </a:r>
            <a:r>
              <a:rPr lang="nl-NL" sz="1400" dirty="0"/>
              <a:t> CO</a:t>
            </a:r>
            <a:r>
              <a:rPr lang="nl-NL" sz="1400" baseline="-25000" dirty="0"/>
              <a:t>2</a:t>
            </a:r>
            <a:r>
              <a:rPr lang="nl-NL" sz="1400" dirty="0"/>
              <a:t> is ready </a:t>
            </a:r>
            <a:r>
              <a:rPr lang="nl-NL" sz="1400" dirty="0" err="1"/>
              <a:t>for</a:t>
            </a:r>
            <a:r>
              <a:rPr lang="nl-NL" sz="1400" dirty="0"/>
              <a:t> storage </a:t>
            </a:r>
            <a:r>
              <a:rPr lang="nl-NL" sz="1400" dirty="0" err="1"/>
              <a:t>after</a:t>
            </a:r>
            <a:r>
              <a:rPr lang="nl-NL" sz="1400" dirty="0"/>
              <a:t> </a:t>
            </a:r>
            <a:r>
              <a:rPr lang="nl-NL" sz="1400" dirty="0" err="1"/>
              <a:t>compression</a:t>
            </a:r>
            <a:r>
              <a:rPr lang="nl-NL" sz="1400" dirty="0"/>
              <a:t> step</a:t>
            </a:r>
          </a:p>
          <a:p>
            <a:pPr>
              <a:buClr>
                <a:srgbClr val="3D7EDB"/>
              </a:buClr>
            </a:pPr>
            <a:endParaRPr lang="nl-NL" sz="1400" dirty="0"/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r>
              <a:rPr lang="nl-NL" sz="1400" dirty="0"/>
              <a:t>CO</a:t>
            </a:r>
            <a:r>
              <a:rPr lang="nl-NL" sz="1400" baseline="-25000" dirty="0"/>
              <a:t>2</a:t>
            </a:r>
            <a:r>
              <a:rPr lang="nl-NL" sz="1400" dirty="0"/>
              <a:t> storage is </a:t>
            </a:r>
            <a:r>
              <a:rPr lang="nl-NL" sz="1400" dirty="0" err="1"/>
              <a:t>required</a:t>
            </a:r>
            <a:r>
              <a:rPr lang="nl-NL" sz="1400" dirty="0"/>
              <a:t> </a:t>
            </a:r>
            <a:r>
              <a:rPr lang="nl-NL" sz="1400" dirty="0" err="1"/>
              <a:t>with</a:t>
            </a:r>
            <a:r>
              <a:rPr lang="nl-NL" sz="1400" dirty="0"/>
              <a:t> </a:t>
            </a:r>
            <a:r>
              <a:rPr lang="nl-NL" sz="1400" dirty="0" err="1"/>
              <a:t>current</a:t>
            </a:r>
            <a:r>
              <a:rPr lang="nl-NL" sz="1400" dirty="0"/>
              <a:t> European </a:t>
            </a:r>
            <a:r>
              <a:rPr lang="nl-NL" sz="1400" dirty="0" err="1"/>
              <a:t>grid</a:t>
            </a:r>
            <a:r>
              <a:rPr lang="nl-NL" sz="1400" dirty="0"/>
              <a:t> </a:t>
            </a:r>
            <a:r>
              <a:rPr lang="nl-NL" sz="1400" dirty="0" err="1"/>
              <a:t>emissions</a:t>
            </a:r>
            <a:endParaRPr lang="nl-NL" sz="1400" dirty="0"/>
          </a:p>
          <a:p>
            <a:pPr>
              <a:buClr>
                <a:srgbClr val="3D7EDB"/>
              </a:buClr>
            </a:pPr>
            <a:endParaRPr lang="nl-NL" sz="1400" dirty="0"/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endParaRPr lang="nl-NL" sz="1400" dirty="0"/>
          </a:p>
          <a:p>
            <a:endParaRPr lang="nl-NL" sz="1400" dirty="0"/>
          </a:p>
          <a:p>
            <a:endParaRPr lang="nl-NL" sz="1400" dirty="0"/>
          </a:p>
          <a:p>
            <a:endParaRPr lang="nl-NL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6E0176-A027-4AE9-90B8-B4DCD560F1BD}"/>
              </a:ext>
            </a:extLst>
          </p:cNvPr>
          <p:cNvSpPr txBox="1"/>
          <p:nvPr/>
        </p:nvSpPr>
        <p:spPr>
          <a:xfrm>
            <a:off x="5249210" y="827900"/>
            <a:ext cx="1021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/>
              <a:t>STEPWISE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F0E7D0-1415-4F7E-AAE1-E05E824291E5}"/>
              </a:ext>
            </a:extLst>
          </p:cNvPr>
          <p:cNvSpPr txBox="1"/>
          <p:nvPr/>
        </p:nvSpPr>
        <p:spPr>
          <a:xfrm>
            <a:off x="7077040" y="827899"/>
            <a:ext cx="1021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/>
              <a:t>MefCO</a:t>
            </a:r>
            <a:r>
              <a:rPr lang="nl-NL" sz="1200" baseline="-25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759091911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B2FA8C-0F24-49E3-BD18-107FAEBE0D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199" y="696767"/>
            <a:ext cx="6652257" cy="3394800"/>
          </a:xfrm>
        </p:spPr>
        <p:txBody>
          <a:bodyPr/>
          <a:lstStyle/>
          <a:p>
            <a:r>
              <a:rPr lang="nl-NL" dirty="0"/>
              <a:t>In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current</a:t>
            </a:r>
            <a:r>
              <a:rPr lang="nl-NL" dirty="0"/>
              <a:t> </a:t>
            </a:r>
            <a:r>
              <a:rPr lang="nl-NL" dirty="0" err="1"/>
              <a:t>practice</a:t>
            </a:r>
            <a:r>
              <a:rPr lang="nl-NL" dirty="0"/>
              <a:t>, steel mill WAG’ s </a:t>
            </a:r>
            <a:r>
              <a:rPr lang="nl-NL" dirty="0" err="1"/>
              <a:t>supply</a:t>
            </a:r>
            <a:r>
              <a:rPr lang="nl-NL" dirty="0"/>
              <a:t> </a:t>
            </a:r>
            <a:r>
              <a:rPr lang="nl-NL" dirty="0" err="1"/>
              <a:t>electricity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thermal</a:t>
            </a:r>
            <a:r>
              <a:rPr lang="nl-NL" dirty="0"/>
              <a:t> energy </a:t>
            </a:r>
            <a:r>
              <a:rPr lang="nl-NL" dirty="0" err="1"/>
              <a:t>internally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leave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system as CO</a:t>
            </a:r>
            <a:r>
              <a:rPr lang="nl-NL" baseline="-25000" dirty="0"/>
              <a:t>2 </a:t>
            </a:r>
            <a:r>
              <a:rPr lang="nl-NL" dirty="0" err="1"/>
              <a:t>emissions</a:t>
            </a:r>
            <a:endParaRPr lang="nl-NL" dirty="0"/>
          </a:p>
          <a:p>
            <a:endParaRPr lang="nl-NL" dirty="0"/>
          </a:p>
          <a:p>
            <a:r>
              <a:rPr lang="nl-NL" dirty="0"/>
              <a:t>CCS/U is </a:t>
            </a:r>
            <a:r>
              <a:rPr lang="nl-NL" dirty="0" err="1"/>
              <a:t>an</a:t>
            </a:r>
            <a:r>
              <a:rPr lang="nl-NL" dirty="0"/>
              <a:t> end of pipe approach </a:t>
            </a:r>
            <a:r>
              <a:rPr lang="nl-NL" dirty="0" err="1"/>
              <a:t>to</a:t>
            </a:r>
            <a:r>
              <a:rPr lang="nl-NL" dirty="0"/>
              <a:t> re-</a:t>
            </a:r>
            <a:r>
              <a:rPr lang="nl-NL" dirty="0" err="1"/>
              <a:t>use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carbon </a:t>
            </a:r>
            <a:r>
              <a:rPr lang="nl-NL" dirty="0" err="1"/>
              <a:t>feedstock</a:t>
            </a:r>
            <a:r>
              <a:rPr lang="nl-NL" dirty="0"/>
              <a:t> in </a:t>
            </a:r>
            <a:r>
              <a:rPr lang="nl-NL" dirty="0" err="1"/>
              <a:t>the</a:t>
            </a:r>
            <a:r>
              <a:rPr lang="nl-NL" dirty="0"/>
              <a:t> steel mill gases </a:t>
            </a:r>
            <a:r>
              <a:rPr lang="nl-NL" dirty="0" err="1"/>
              <a:t>and</a:t>
            </a:r>
            <a:r>
              <a:rPr lang="nl-NL" dirty="0"/>
              <a:t> store </a:t>
            </a:r>
            <a:r>
              <a:rPr lang="nl-NL" dirty="0" err="1"/>
              <a:t>un-used</a:t>
            </a:r>
            <a:r>
              <a:rPr lang="nl-NL" dirty="0"/>
              <a:t> CO</a:t>
            </a:r>
            <a:r>
              <a:rPr lang="nl-NL" baseline="-25000" dirty="0"/>
              <a:t>2</a:t>
            </a:r>
          </a:p>
          <a:p>
            <a:pPr marL="0" indent="0">
              <a:buNone/>
            </a:pPr>
            <a:endParaRPr lang="nl-NL" baseline="-25000" dirty="0"/>
          </a:p>
          <a:p>
            <a:r>
              <a:rPr lang="nl-NL" dirty="0"/>
              <a:t>HIsarna is a </a:t>
            </a:r>
            <a:r>
              <a:rPr lang="nl-NL" dirty="0" err="1"/>
              <a:t>breakthrough</a:t>
            </a:r>
            <a:r>
              <a:rPr lang="nl-NL" dirty="0"/>
              <a:t> iron-making </a:t>
            </a:r>
            <a:r>
              <a:rPr lang="nl-NL" dirty="0" err="1"/>
              <a:t>technology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reduce</a:t>
            </a:r>
            <a:r>
              <a:rPr lang="nl-NL" dirty="0"/>
              <a:t> CO</a:t>
            </a:r>
            <a:r>
              <a:rPr lang="nl-NL" baseline="-25000" dirty="0"/>
              <a:t>2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produce </a:t>
            </a:r>
            <a:r>
              <a:rPr lang="nl-NL" dirty="0" err="1"/>
              <a:t>capture</a:t>
            </a:r>
            <a:r>
              <a:rPr lang="nl-NL" dirty="0"/>
              <a:t> ready top gas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FReSMe </a:t>
            </a:r>
            <a:r>
              <a:rPr lang="nl-NL" dirty="0" err="1"/>
              <a:t>captures</a:t>
            </a:r>
            <a:r>
              <a:rPr lang="nl-NL" dirty="0"/>
              <a:t> carbon in </a:t>
            </a:r>
            <a:r>
              <a:rPr lang="nl-NL" dirty="0" err="1"/>
              <a:t>the</a:t>
            </a:r>
            <a:r>
              <a:rPr lang="nl-NL" dirty="0"/>
              <a:t> steel mill gases in MeOH </a:t>
            </a:r>
            <a:r>
              <a:rPr lang="nl-NL" dirty="0" err="1"/>
              <a:t>by</a:t>
            </a:r>
            <a:r>
              <a:rPr lang="nl-NL" dirty="0"/>
              <a:t> making </a:t>
            </a:r>
            <a:r>
              <a:rPr lang="nl-NL" dirty="0" err="1"/>
              <a:t>use</a:t>
            </a:r>
            <a:r>
              <a:rPr lang="nl-NL" dirty="0"/>
              <a:t> of green </a:t>
            </a:r>
            <a:r>
              <a:rPr lang="nl-NL" dirty="0" err="1"/>
              <a:t>Hydrogen</a:t>
            </a:r>
            <a:endParaRPr lang="nl-NL" dirty="0"/>
          </a:p>
          <a:p>
            <a:endParaRPr lang="nl-NL" dirty="0"/>
          </a:p>
          <a:p>
            <a:r>
              <a:rPr lang="nl-NL" dirty="0"/>
              <a:t>Smart </a:t>
            </a:r>
            <a:r>
              <a:rPr lang="nl-NL" dirty="0" err="1"/>
              <a:t>combination</a:t>
            </a:r>
            <a:r>
              <a:rPr lang="nl-NL" dirty="0"/>
              <a:t> of carbon storage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utilisation</a:t>
            </a:r>
            <a:r>
              <a:rPr lang="nl-NL" dirty="0"/>
              <a:t> is </a:t>
            </a:r>
            <a:r>
              <a:rPr lang="nl-NL" dirty="0" err="1"/>
              <a:t>necessary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achieve</a:t>
            </a:r>
            <a:r>
              <a:rPr lang="nl-NL" dirty="0"/>
              <a:t> 2030 goals</a:t>
            </a:r>
          </a:p>
          <a:p>
            <a:endParaRPr lang="nl-NL" baseline="-25000" dirty="0"/>
          </a:p>
          <a:p>
            <a:r>
              <a:rPr lang="nl-NL" dirty="0"/>
              <a:t>Industrial level FReSMe </a:t>
            </a:r>
            <a:r>
              <a:rPr lang="nl-NL" dirty="0" err="1"/>
              <a:t>should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flexible</a:t>
            </a:r>
            <a:r>
              <a:rPr lang="nl-NL" dirty="0"/>
              <a:t>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dynamic</a:t>
            </a:r>
            <a:r>
              <a:rPr lang="nl-NL" dirty="0"/>
              <a:t> </a:t>
            </a:r>
            <a:r>
              <a:rPr lang="nl-NL" dirty="0" err="1"/>
              <a:t>solar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wind </a:t>
            </a:r>
            <a:r>
              <a:rPr lang="nl-NL" dirty="0" err="1"/>
              <a:t>powered</a:t>
            </a:r>
            <a:r>
              <a:rPr lang="nl-NL" dirty="0"/>
              <a:t> </a:t>
            </a:r>
            <a:r>
              <a:rPr lang="nl-NL" dirty="0" err="1"/>
              <a:t>electricity</a:t>
            </a:r>
            <a:r>
              <a:rPr lang="nl-NL" dirty="0"/>
              <a:t> </a:t>
            </a:r>
            <a:r>
              <a:rPr lang="nl-NL" dirty="0" err="1"/>
              <a:t>grid</a:t>
            </a: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40EF572-F34F-444C-9BCA-52582BF3F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203" y="157117"/>
            <a:ext cx="3200400" cy="799032"/>
          </a:xfrm>
        </p:spPr>
        <p:txBody>
          <a:bodyPr/>
          <a:lstStyle/>
          <a:p>
            <a:r>
              <a:rPr lang="nl-NL" dirty="0" err="1"/>
              <a:t>Final</a:t>
            </a:r>
            <a:r>
              <a:rPr lang="nl-NL" dirty="0"/>
              <a:t> </a:t>
            </a:r>
            <a:r>
              <a:rPr lang="nl-NL" dirty="0" err="1"/>
              <a:t>Remarks</a:t>
            </a:r>
            <a:r>
              <a:rPr lang="nl-NL" dirty="0"/>
              <a:t>:</a:t>
            </a:r>
            <a:br>
              <a:rPr lang="nl-NL" dirty="0"/>
            </a:b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D3DD5F-6902-4A3A-BE51-8B0BF7D1E70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14</a:t>
            </a:fld>
            <a:endParaRPr lang="en-GB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820211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C1A0C5-D547-4D39-A7A0-94DE1FCCB35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931B5B-2D2B-4253-B85F-3B975785D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97E25-ACA9-42BD-9F97-CE67CA5D31E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15</a:t>
            </a:fld>
            <a:endParaRPr lang="en-GB" noProof="0" dirty="0">
              <a:solidFill>
                <a:srgbClr val="FFFFF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2AF5AAB-5C37-4257-8E83-F9CD3C428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763" y="7087"/>
            <a:ext cx="7194474" cy="51380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5CD579-9B7C-4A97-AF26-49ED907AD7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8184" y="664240"/>
            <a:ext cx="1920406" cy="8380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5ABC06-EE4F-47C2-95B5-3268B53317E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9" t="18735" r="6710" b="11789"/>
          <a:stretch/>
        </p:blipFill>
        <p:spPr>
          <a:xfrm>
            <a:off x="7540195" y="5479"/>
            <a:ext cx="1438157" cy="1496840"/>
          </a:xfrm>
          <a:prstGeom prst="rect">
            <a:avLst/>
          </a:prstGeom>
        </p:spPr>
      </p:pic>
      <p:pic>
        <p:nvPicPr>
          <p:cNvPr id="9" name="Picture 40">
            <a:extLst>
              <a:ext uri="{FF2B5EF4-FFF2-40B4-BE49-F238E27FC236}">
                <a16:creationId xmlns:a16="http://schemas.microsoft.com/office/drawing/2014/main" id="{F78A237B-EEB9-493F-B3E6-919A61878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972" y="774454"/>
            <a:ext cx="514464" cy="72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FB79C1C-34A5-41EB-9F5F-AEF17F4C9E20}"/>
              </a:ext>
            </a:extLst>
          </p:cNvPr>
          <p:cNvSpPr/>
          <p:nvPr/>
        </p:nvSpPr>
        <p:spPr>
          <a:xfrm>
            <a:off x="3613000" y="3625140"/>
            <a:ext cx="52942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GB" altLang="nl-NL" sz="2800" b="1" dirty="0"/>
              <a:t>On our way to CO</a:t>
            </a:r>
            <a:r>
              <a:rPr lang="en-GB" altLang="nl-NL" sz="2800" b="1" baseline="-25000" dirty="0"/>
              <a:t>2</a:t>
            </a:r>
            <a:r>
              <a:rPr lang="en-GB" altLang="nl-NL" sz="2800" b="1" dirty="0"/>
              <a:t>-neutral steelmaking in 2050</a:t>
            </a:r>
          </a:p>
        </p:txBody>
      </p:sp>
    </p:spTree>
    <p:extLst>
      <p:ext uri="{BB962C8B-B14F-4D97-AF65-F5344CB8AC3E}">
        <p14:creationId xmlns:p14="http://schemas.microsoft.com/office/powerpoint/2010/main" val="11171964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 you have any questions?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3552011"/>
            <a:ext cx="7345362" cy="1253869"/>
          </a:xfrm>
        </p:spPr>
        <p:txBody>
          <a:bodyPr/>
          <a:lstStyle/>
          <a:p>
            <a:pPr lvl="4"/>
            <a:r>
              <a:rPr lang="en-GB" dirty="0"/>
              <a:t>Tata Steel</a:t>
            </a:r>
          </a:p>
          <a:p>
            <a:r>
              <a:rPr lang="en-GB" dirty="0"/>
              <a:t>Research and Development</a:t>
            </a:r>
          </a:p>
          <a:p>
            <a:r>
              <a:rPr lang="en-GB" dirty="0"/>
              <a:t>Guchan.Yapar@tatasteeleurope.com</a:t>
            </a:r>
          </a:p>
          <a:p>
            <a:endParaRPr lang="en-GB" dirty="0"/>
          </a:p>
          <a:p>
            <a:r>
              <a:rPr lang="en-GB" dirty="0"/>
              <a:t>www.tatasteeleurope.com</a:t>
            </a:r>
          </a:p>
        </p:txBody>
      </p:sp>
    </p:spTree>
    <p:extLst>
      <p:ext uri="{BB962C8B-B14F-4D97-AF65-F5344CB8AC3E}">
        <p14:creationId xmlns:p14="http://schemas.microsoft.com/office/powerpoint/2010/main" val="380263640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806" y="138012"/>
            <a:ext cx="8820000" cy="412148"/>
          </a:xfrm>
        </p:spPr>
        <p:txBody>
          <a:bodyPr/>
          <a:lstStyle/>
          <a:p>
            <a:r>
              <a:rPr lang="en-GB" sz="2200" dirty="0">
                <a:solidFill>
                  <a:srgbClr val="3D7EDB"/>
                </a:solidFill>
              </a:rPr>
              <a:t>Tata Steel Site, IJmuiden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16416" y="310754"/>
            <a:ext cx="197644" cy="161925"/>
          </a:xfrm>
          <a:prstGeom prst="rect">
            <a:avLst/>
          </a:prstGeom>
        </p:spPr>
        <p:txBody>
          <a:bodyPr vert="horz" wrap="square" lIns="0" tIns="34290" rIns="54000" bIns="34290" numCol="1" anchor="ctr" anchorCtr="0" compatLnSpc="1">
            <a:prstTxWarp prst="textNoShape">
              <a:avLst/>
            </a:prstTxWarp>
          </a:bodyPr>
          <a:lstStyle>
            <a:defPPr>
              <a:defRPr lang="nl-NL"/>
            </a:defPPr>
            <a:lvl1pPr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750" b="1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algn="l" rtl="0" fontAlgn="base">
              <a:lnSpc>
                <a:spcPts val="1350"/>
              </a:lnSpc>
              <a:spcBef>
                <a:spcPts val="450"/>
              </a:spcBef>
              <a:spcAft>
                <a:spcPts val="450"/>
              </a:spcAft>
              <a:buClr>
                <a:srgbClr val="FFA100"/>
              </a:buClr>
              <a:buFont typeface="Wingdings" panose="05000000000000000000" pitchFamily="2" charset="2"/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685800" algn="l" rtl="0" fontAlgn="base">
              <a:lnSpc>
                <a:spcPts val="1350"/>
              </a:lnSpc>
              <a:spcBef>
                <a:spcPts val="450"/>
              </a:spcBef>
              <a:spcAft>
                <a:spcPts val="450"/>
              </a:spcAft>
              <a:buClr>
                <a:srgbClr val="FFA100"/>
              </a:buClr>
              <a:buFont typeface="Wingdings" panose="05000000000000000000" pitchFamily="2" charset="2"/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028700" algn="l" rtl="0" fontAlgn="base">
              <a:lnSpc>
                <a:spcPts val="1350"/>
              </a:lnSpc>
              <a:spcBef>
                <a:spcPts val="450"/>
              </a:spcBef>
              <a:spcAft>
                <a:spcPts val="450"/>
              </a:spcAft>
              <a:buClr>
                <a:srgbClr val="FFA100"/>
              </a:buClr>
              <a:buFont typeface="Wingdings" panose="05000000000000000000" pitchFamily="2" charset="2"/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371600" algn="l" rtl="0" fontAlgn="base">
              <a:lnSpc>
                <a:spcPts val="1350"/>
              </a:lnSpc>
              <a:spcBef>
                <a:spcPts val="450"/>
              </a:spcBef>
              <a:spcAft>
                <a:spcPts val="450"/>
              </a:spcAft>
              <a:buClr>
                <a:srgbClr val="FFA100"/>
              </a:buClr>
              <a:buFont typeface="Wingdings" panose="05000000000000000000" pitchFamily="2" charset="2"/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1714500" algn="l" defTabSz="6858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057400" algn="l" defTabSz="6858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2400300" algn="l" defTabSz="6858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2743200" algn="l" defTabSz="685800" rtl="0" eaLnBrk="1" latinLnBrk="0" hangingPunct="1"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fld id="{4FE0908C-D037-4276-B023-3DE644EA2E3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Slide Number Placeholder 1"/>
          <p:cNvSpPr txBox="1">
            <a:spLocks/>
          </p:cNvSpPr>
          <p:nvPr/>
        </p:nvSpPr>
        <p:spPr>
          <a:xfrm>
            <a:off x="7842989" y="4527785"/>
            <a:ext cx="113725" cy="91905"/>
          </a:xfrm>
          <a:prstGeom prst="rect">
            <a:avLst/>
          </a:prstGeom>
        </p:spPr>
        <p:txBody>
          <a:bodyPr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8C1275C-0CBD-4AB4-A40D-7A23A6886D1F}" type="slidenum">
              <a:rPr lang="en-GB" altLang="nl-NL" sz="1350"/>
              <a:pPr>
                <a:defRPr/>
              </a:pPr>
              <a:t>2</a:t>
            </a:fld>
            <a:endParaRPr lang="en-GB" altLang="nl-NL" sz="135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2"/>
          <a:stretch>
            <a:fillRect/>
          </a:stretch>
        </p:blipFill>
        <p:spPr bwMode="auto">
          <a:xfrm>
            <a:off x="1161081" y="590804"/>
            <a:ext cx="7197106" cy="4305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reeform 10"/>
          <p:cNvSpPr>
            <a:spLocks/>
          </p:cNvSpPr>
          <p:nvPr/>
        </p:nvSpPr>
        <p:spPr bwMode="auto">
          <a:xfrm>
            <a:off x="2250624" y="1622086"/>
            <a:ext cx="5686200" cy="2267786"/>
          </a:xfrm>
          <a:custGeom>
            <a:avLst/>
            <a:gdLst>
              <a:gd name="T0" fmla="*/ 2147483646 w 4344"/>
              <a:gd name="T1" fmla="*/ 2147483646 h 1702"/>
              <a:gd name="T2" fmla="*/ 2147483646 w 4344"/>
              <a:gd name="T3" fmla="*/ 2147483646 h 1702"/>
              <a:gd name="T4" fmla="*/ 2147483646 w 4344"/>
              <a:gd name="T5" fmla="*/ 2147483646 h 1702"/>
              <a:gd name="T6" fmla="*/ 2147483646 w 4344"/>
              <a:gd name="T7" fmla="*/ 2147483646 h 1702"/>
              <a:gd name="T8" fmla="*/ 2147483646 w 4344"/>
              <a:gd name="T9" fmla="*/ 2147483646 h 1702"/>
              <a:gd name="T10" fmla="*/ 2147483646 w 4344"/>
              <a:gd name="T11" fmla="*/ 2147483646 h 1702"/>
              <a:gd name="T12" fmla="*/ 0 w 4344"/>
              <a:gd name="T13" fmla="*/ 2147483646 h 1702"/>
              <a:gd name="T14" fmla="*/ 2147483646 w 4344"/>
              <a:gd name="T15" fmla="*/ 2147483646 h 1702"/>
              <a:gd name="T16" fmla="*/ 2147483646 w 4344"/>
              <a:gd name="T17" fmla="*/ 0 h 1702"/>
              <a:gd name="T18" fmla="*/ 2147483646 w 4344"/>
              <a:gd name="T19" fmla="*/ 2147483646 h 1702"/>
              <a:gd name="T20" fmla="*/ 2147483646 w 4344"/>
              <a:gd name="T21" fmla="*/ 2147483646 h 1702"/>
              <a:gd name="T22" fmla="*/ 2147483646 w 4344"/>
              <a:gd name="T23" fmla="*/ 2147483646 h 1702"/>
              <a:gd name="T24" fmla="*/ 2147483646 w 4344"/>
              <a:gd name="T25" fmla="*/ 2147483646 h 1702"/>
              <a:gd name="T26" fmla="*/ 2147483646 w 4344"/>
              <a:gd name="T27" fmla="*/ 2147483646 h 1702"/>
              <a:gd name="T28" fmla="*/ 2147483646 w 4344"/>
              <a:gd name="T29" fmla="*/ 2147483646 h 1702"/>
              <a:gd name="T30" fmla="*/ 2147483646 w 4344"/>
              <a:gd name="T31" fmla="*/ 2147483646 h 1702"/>
              <a:gd name="T32" fmla="*/ 2147483646 w 4344"/>
              <a:gd name="T33" fmla="*/ 2147483646 h 1702"/>
              <a:gd name="T34" fmla="*/ 2147483646 w 4344"/>
              <a:gd name="T35" fmla="*/ 2147483646 h 1702"/>
              <a:gd name="T36" fmla="*/ 2147483646 w 4344"/>
              <a:gd name="T37" fmla="*/ 2147483646 h 170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344" h="1702">
                <a:moveTo>
                  <a:pt x="2612" y="1702"/>
                </a:moveTo>
                <a:lnTo>
                  <a:pt x="294" y="876"/>
                </a:lnTo>
                <a:lnTo>
                  <a:pt x="474" y="606"/>
                </a:lnTo>
                <a:lnTo>
                  <a:pt x="804" y="522"/>
                </a:lnTo>
                <a:lnTo>
                  <a:pt x="804" y="360"/>
                </a:lnTo>
                <a:lnTo>
                  <a:pt x="108" y="276"/>
                </a:lnTo>
                <a:lnTo>
                  <a:pt x="0" y="114"/>
                </a:lnTo>
                <a:lnTo>
                  <a:pt x="222" y="48"/>
                </a:lnTo>
                <a:lnTo>
                  <a:pt x="534" y="0"/>
                </a:lnTo>
                <a:lnTo>
                  <a:pt x="1062" y="18"/>
                </a:lnTo>
                <a:lnTo>
                  <a:pt x="2022" y="204"/>
                </a:lnTo>
                <a:lnTo>
                  <a:pt x="2952" y="264"/>
                </a:lnTo>
                <a:lnTo>
                  <a:pt x="3396" y="216"/>
                </a:lnTo>
                <a:lnTo>
                  <a:pt x="3636" y="274"/>
                </a:lnTo>
                <a:lnTo>
                  <a:pt x="3952" y="218"/>
                </a:lnTo>
                <a:lnTo>
                  <a:pt x="4344" y="290"/>
                </a:lnTo>
                <a:lnTo>
                  <a:pt x="2688" y="732"/>
                </a:lnTo>
                <a:lnTo>
                  <a:pt x="2716" y="1414"/>
                </a:lnTo>
                <a:lnTo>
                  <a:pt x="2612" y="1702"/>
                </a:lnTo>
                <a:close/>
              </a:path>
            </a:pathLst>
          </a:custGeom>
          <a:noFill/>
          <a:ln w="222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350"/>
          </a:p>
        </p:txBody>
      </p:sp>
      <p:sp>
        <p:nvSpPr>
          <p:cNvPr id="16" name="Freeform 11" descr="Wide upward diagonal"/>
          <p:cNvSpPr>
            <a:spLocks/>
          </p:cNvSpPr>
          <p:nvPr/>
        </p:nvSpPr>
        <p:spPr bwMode="auto">
          <a:xfrm>
            <a:off x="2686393" y="1900295"/>
            <a:ext cx="5231304" cy="1967007"/>
          </a:xfrm>
          <a:custGeom>
            <a:avLst/>
            <a:gdLst>
              <a:gd name="T0" fmla="*/ 2147483646 w 4462"/>
              <a:gd name="T1" fmla="*/ 2147483646 h 1648"/>
              <a:gd name="T2" fmla="*/ 0 w 4462"/>
              <a:gd name="T3" fmla="*/ 2147483646 h 1648"/>
              <a:gd name="T4" fmla="*/ 2147483646 w 4462"/>
              <a:gd name="T5" fmla="*/ 2147483646 h 1648"/>
              <a:gd name="T6" fmla="*/ 2147483646 w 4462"/>
              <a:gd name="T7" fmla="*/ 2147483646 h 1648"/>
              <a:gd name="T8" fmla="*/ 2147483646 w 4462"/>
              <a:gd name="T9" fmla="*/ 2147483646 h 1648"/>
              <a:gd name="T10" fmla="*/ 2147483646 w 4462"/>
              <a:gd name="T11" fmla="*/ 2147483646 h 1648"/>
              <a:gd name="T12" fmla="*/ 2147483646 w 4462"/>
              <a:gd name="T13" fmla="*/ 2147483646 h 1648"/>
              <a:gd name="T14" fmla="*/ 2147483646 w 4462"/>
              <a:gd name="T15" fmla="*/ 2147483646 h 1648"/>
              <a:gd name="T16" fmla="*/ 2147483646 w 4462"/>
              <a:gd name="T17" fmla="*/ 2147483646 h 1648"/>
              <a:gd name="T18" fmla="*/ 2147483646 w 4462"/>
              <a:gd name="T19" fmla="*/ 0 h 1648"/>
              <a:gd name="T20" fmla="*/ 2147483646 w 4462"/>
              <a:gd name="T21" fmla="*/ 2147483646 h 1648"/>
              <a:gd name="T22" fmla="*/ 2147483646 w 4462"/>
              <a:gd name="T23" fmla="*/ 2147483646 h 1648"/>
              <a:gd name="T24" fmla="*/ 2147483646 w 4462"/>
              <a:gd name="T25" fmla="*/ 2147483646 h 1648"/>
              <a:gd name="T26" fmla="*/ 2147483646 w 4462"/>
              <a:gd name="T27" fmla="*/ 2147483646 h 164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4462" h="1648">
                <a:moveTo>
                  <a:pt x="2541" y="1648"/>
                </a:moveTo>
                <a:lnTo>
                  <a:pt x="0" y="733"/>
                </a:lnTo>
                <a:lnTo>
                  <a:pt x="728" y="434"/>
                </a:lnTo>
                <a:lnTo>
                  <a:pt x="1248" y="490"/>
                </a:lnTo>
                <a:lnTo>
                  <a:pt x="1632" y="371"/>
                </a:lnTo>
                <a:lnTo>
                  <a:pt x="2592" y="146"/>
                </a:lnTo>
                <a:lnTo>
                  <a:pt x="3004" y="140"/>
                </a:lnTo>
                <a:lnTo>
                  <a:pt x="3535" y="27"/>
                </a:lnTo>
                <a:lnTo>
                  <a:pt x="3721" y="63"/>
                </a:lnTo>
                <a:lnTo>
                  <a:pt x="4064" y="0"/>
                </a:lnTo>
                <a:lnTo>
                  <a:pt x="4462" y="81"/>
                </a:lnTo>
                <a:lnTo>
                  <a:pt x="2649" y="563"/>
                </a:lnTo>
                <a:lnTo>
                  <a:pt x="2666" y="1340"/>
                </a:lnTo>
                <a:lnTo>
                  <a:pt x="2541" y="1648"/>
                </a:lnTo>
                <a:close/>
              </a:path>
            </a:pathLst>
          </a:custGeom>
          <a:pattFill prst="wdUpDiag">
            <a:fgClr>
              <a:schemeClr val="bg1"/>
            </a:fgClr>
            <a:bgClr>
              <a:srgbClr val="C0C0C0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350"/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 rot="20834726">
            <a:off x="3385651" y="2301795"/>
            <a:ext cx="3620775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nl-NL" altLang="nl-NL" sz="2100" b="1" dirty="0" err="1"/>
              <a:t>Raw</a:t>
            </a:r>
            <a:r>
              <a:rPr lang="nl-NL" altLang="nl-NL" sz="2100" b="1" dirty="0"/>
              <a:t> </a:t>
            </a:r>
            <a:r>
              <a:rPr lang="nl-NL" altLang="nl-NL" sz="2100" b="1" dirty="0" err="1"/>
              <a:t>materials</a:t>
            </a:r>
            <a:r>
              <a:rPr lang="nl-NL" altLang="nl-NL" sz="2100" b="1" dirty="0"/>
              <a:t> </a:t>
            </a:r>
            <a:r>
              <a:rPr lang="nl-NL" altLang="nl-NL" sz="2100" b="1" dirty="0" err="1"/>
              <a:t>to</a:t>
            </a:r>
            <a:r>
              <a:rPr lang="nl-NL" altLang="nl-NL" sz="2100" b="1" dirty="0"/>
              <a:t> hot metal</a:t>
            </a:r>
            <a:endParaRPr lang="en-GB" altLang="nl-NL" sz="2100" b="1" dirty="0"/>
          </a:p>
        </p:txBody>
      </p:sp>
      <p:sp>
        <p:nvSpPr>
          <p:cNvPr id="25" name="Tijdelijke aanduiding voor dianummer 3">
            <a:extLst>
              <a:ext uri="{FF2B5EF4-FFF2-40B4-BE49-F238E27FC236}">
                <a16:creationId xmlns:a16="http://schemas.microsoft.com/office/drawing/2014/main" id="{CF6CD4C1-1951-40FB-8C71-3B17E0F413F0}"/>
              </a:ext>
            </a:extLst>
          </p:cNvPr>
          <p:cNvSpPr txBox="1">
            <a:spLocks/>
          </p:cNvSpPr>
          <p:nvPr/>
        </p:nvSpPr>
        <p:spPr>
          <a:xfrm>
            <a:off x="7672828" y="136835"/>
            <a:ext cx="186799" cy="189000"/>
          </a:xfrm>
          <a:prstGeom prst="rect">
            <a:avLst/>
          </a:prstGeom>
        </p:spPr>
        <p:txBody>
          <a:bodyPr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03653F-4628-4CCA-BBFC-10994C39EA7C}" type="slidenum">
              <a:rPr lang="en-US" sz="825">
                <a:solidFill>
                  <a:srgbClr val="FFFFFF"/>
                </a:solidFill>
              </a:rPr>
              <a:pPr/>
              <a:t>2</a:t>
            </a:fld>
            <a:endParaRPr lang="en-US" sz="825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507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7607A4-BF4E-4384-AE62-B5D8FE8D2E5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418574" y="4697398"/>
            <a:ext cx="346802" cy="446102"/>
          </a:xfrm>
        </p:spPr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3</a:t>
            </a:fld>
            <a:endParaRPr lang="en-GB" noProof="0" dirty="0">
              <a:solidFill>
                <a:srgbClr val="FFFFFF"/>
              </a:solidFill>
            </a:endParaRPr>
          </a:p>
        </p:txBody>
      </p:sp>
      <p:pic>
        <p:nvPicPr>
          <p:cNvPr id="7" name="Online Image Placeholder 125" descr="`whh">
            <a:extLst>
              <a:ext uri="{FF2B5EF4-FFF2-40B4-BE49-F238E27FC236}">
                <a16:creationId xmlns:a16="http://schemas.microsoft.com/office/drawing/2014/main" id="{DB9F6CCF-AFB3-4555-AE33-CF82011BCC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357" y="1581612"/>
            <a:ext cx="541418" cy="537890"/>
          </a:xfrm>
          <a:prstGeom prst="rect">
            <a:avLst/>
          </a:prstGeom>
        </p:spPr>
      </p:pic>
      <p:pic>
        <p:nvPicPr>
          <p:cNvPr id="9" name="Online Image Placeholder 125">
            <a:extLst>
              <a:ext uri="{FF2B5EF4-FFF2-40B4-BE49-F238E27FC236}">
                <a16:creationId xmlns:a16="http://schemas.microsoft.com/office/drawing/2014/main" id="{67B69B6B-BA2B-4BE7-9462-598BD4CA76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793" y="1557264"/>
            <a:ext cx="541418" cy="537890"/>
          </a:xfrm>
          <a:prstGeom prst="rect">
            <a:avLst/>
          </a:prstGeom>
        </p:spPr>
      </p:pic>
      <p:pic>
        <p:nvPicPr>
          <p:cNvPr id="14" name="Online Image Placeholder 55" descr="A picture containing gear, farm machine, metalware&#10;&#10;Description automatically generated">
            <a:extLst>
              <a:ext uri="{FF2B5EF4-FFF2-40B4-BE49-F238E27FC236}">
                <a16:creationId xmlns:a16="http://schemas.microsoft.com/office/drawing/2014/main" id="{0D8AE8E7-DB3D-437A-A651-CD41DB548B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458" y="3049838"/>
            <a:ext cx="752475" cy="35820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A890590-1811-4912-83A0-C4C21B77155B}"/>
              </a:ext>
            </a:extLst>
          </p:cNvPr>
          <p:cNvSpPr txBox="1"/>
          <p:nvPr/>
        </p:nvSpPr>
        <p:spPr>
          <a:xfrm>
            <a:off x="1601477" y="2157202"/>
            <a:ext cx="15759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/>
              <a:t>  1. </a:t>
            </a:r>
            <a:r>
              <a:rPr lang="nl-NL" sz="1200" dirty="0" err="1"/>
              <a:t>Raw</a:t>
            </a:r>
            <a:r>
              <a:rPr lang="nl-NL" sz="1200" dirty="0"/>
              <a:t>  </a:t>
            </a:r>
            <a:r>
              <a:rPr lang="nl-NL" sz="1200" dirty="0" err="1"/>
              <a:t>materials</a:t>
            </a:r>
            <a:endParaRPr lang="nl-NL" sz="12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944ADF-7DE4-4BCF-B626-FAA38EB0A1DF}"/>
              </a:ext>
            </a:extLst>
          </p:cNvPr>
          <p:cNvSpPr txBox="1"/>
          <p:nvPr/>
        </p:nvSpPr>
        <p:spPr>
          <a:xfrm>
            <a:off x="3113733" y="2178634"/>
            <a:ext cx="1635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/>
              <a:t>2. Blast </a:t>
            </a:r>
            <a:r>
              <a:rPr lang="nl-NL" sz="1200" dirty="0" err="1"/>
              <a:t>furnace</a:t>
            </a:r>
            <a:endParaRPr lang="nl-NL" sz="12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5DC3962-FCD8-46D1-96C8-61BE5BBDC755}"/>
              </a:ext>
            </a:extLst>
          </p:cNvPr>
          <p:cNvSpPr txBox="1"/>
          <p:nvPr/>
        </p:nvSpPr>
        <p:spPr>
          <a:xfrm>
            <a:off x="4938405" y="2164346"/>
            <a:ext cx="1434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/>
              <a:t>3. Steel shop</a:t>
            </a:r>
          </a:p>
          <a:p>
            <a:r>
              <a:rPr lang="nl-NL" sz="1200" dirty="0" err="1"/>
              <a:t>and</a:t>
            </a:r>
            <a:r>
              <a:rPr lang="nl-NL" sz="1200" dirty="0"/>
              <a:t> </a:t>
            </a:r>
            <a:r>
              <a:rPr lang="nl-NL" sz="1200" dirty="0" err="1"/>
              <a:t>casters</a:t>
            </a:r>
            <a:endParaRPr lang="nl-NL" sz="1200" dirty="0"/>
          </a:p>
        </p:txBody>
      </p:sp>
      <p:pic>
        <p:nvPicPr>
          <p:cNvPr id="24" name="Online Image Placeholder 125">
            <a:extLst>
              <a:ext uri="{FF2B5EF4-FFF2-40B4-BE49-F238E27FC236}">
                <a16:creationId xmlns:a16="http://schemas.microsoft.com/office/drawing/2014/main" id="{881DADF7-BFC3-4168-895F-9AD4C43A6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968" y="1538588"/>
            <a:ext cx="541418" cy="53789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1E8BE5F-799A-46E8-9E12-A78D125CD2AF}"/>
              </a:ext>
            </a:extLst>
          </p:cNvPr>
          <p:cNvSpPr txBox="1"/>
          <p:nvPr/>
        </p:nvSpPr>
        <p:spPr>
          <a:xfrm>
            <a:off x="6477307" y="2156556"/>
            <a:ext cx="14345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/>
              <a:t>4. </a:t>
            </a:r>
            <a:r>
              <a:rPr lang="nl-NL" sz="1200" dirty="0" err="1"/>
              <a:t>Down-stream</a:t>
            </a:r>
            <a:endParaRPr lang="nl-NL" sz="1200" dirty="0"/>
          </a:p>
        </p:txBody>
      </p:sp>
      <p:pic>
        <p:nvPicPr>
          <p:cNvPr id="28" name="Online Image Placeholder 155">
            <a:extLst>
              <a:ext uri="{FF2B5EF4-FFF2-40B4-BE49-F238E27FC236}">
                <a16:creationId xmlns:a16="http://schemas.microsoft.com/office/drawing/2014/main" id="{2F53B456-1CF1-48C5-9DC8-2814B048AD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2042" y="1404490"/>
            <a:ext cx="813439" cy="81343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ECB97F5-2EEF-440E-9E06-3C3777655D55}"/>
              </a:ext>
            </a:extLst>
          </p:cNvPr>
          <p:cNvSpPr txBox="1"/>
          <p:nvPr/>
        </p:nvSpPr>
        <p:spPr>
          <a:xfrm>
            <a:off x="7869411" y="2248432"/>
            <a:ext cx="1104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 Strip steel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C71FB1B-DA25-4186-872A-8EAF1D49979D}"/>
              </a:ext>
            </a:extLst>
          </p:cNvPr>
          <p:cNvSpPr txBox="1"/>
          <p:nvPr/>
        </p:nvSpPr>
        <p:spPr>
          <a:xfrm>
            <a:off x="-25980" y="3382195"/>
            <a:ext cx="1113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      </a:t>
            </a:r>
            <a:r>
              <a:rPr lang="nl-NL" sz="1400" dirty="0" err="1"/>
              <a:t>Coal</a:t>
            </a:r>
            <a:endParaRPr lang="nl-NL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DFE0F7F-5E71-4059-A213-2EDA31A411DE}"/>
              </a:ext>
            </a:extLst>
          </p:cNvPr>
          <p:cNvSpPr txBox="1"/>
          <p:nvPr/>
        </p:nvSpPr>
        <p:spPr>
          <a:xfrm>
            <a:off x="3177454" y="2546498"/>
            <a:ext cx="23153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dirty="0"/>
          </a:p>
          <a:p>
            <a:r>
              <a:rPr lang="nl-NL" sz="1400" dirty="0"/>
              <a:t>Blast </a:t>
            </a:r>
            <a:r>
              <a:rPr lang="nl-NL" sz="1400" dirty="0" err="1"/>
              <a:t>furnace</a:t>
            </a:r>
            <a:r>
              <a:rPr lang="nl-NL" sz="1400" dirty="0"/>
              <a:t> gas</a:t>
            </a:r>
          </a:p>
          <a:p>
            <a:endParaRPr lang="nl-NL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898908C-DF7C-4311-BBF9-89C74A43B66E}"/>
              </a:ext>
            </a:extLst>
          </p:cNvPr>
          <p:cNvSpPr txBox="1"/>
          <p:nvPr/>
        </p:nvSpPr>
        <p:spPr>
          <a:xfrm>
            <a:off x="4757967" y="2547242"/>
            <a:ext cx="2315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dirty="0"/>
          </a:p>
          <a:p>
            <a:r>
              <a:rPr lang="nl-NL" sz="1400" dirty="0"/>
              <a:t>Basic </a:t>
            </a:r>
            <a:r>
              <a:rPr lang="nl-NL" sz="1400" dirty="0" err="1"/>
              <a:t>oxygen</a:t>
            </a:r>
            <a:r>
              <a:rPr lang="nl-NL" sz="1400" dirty="0"/>
              <a:t> </a:t>
            </a:r>
            <a:r>
              <a:rPr lang="nl-NL" sz="1400" dirty="0" err="1"/>
              <a:t>furnace</a:t>
            </a:r>
            <a:r>
              <a:rPr lang="nl-NL" sz="1400" dirty="0"/>
              <a:t> gas</a:t>
            </a:r>
          </a:p>
        </p:txBody>
      </p:sp>
      <p:pic>
        <p:nvPicPr>
          <p:cNvPr id="35" name="Online Image Placeholder 55" descr="A picture containing gear, farm machine, metalware&#10;&#10;Description automatically generated">
            <a:extLst>
              <a:ext uri="{FF2B5EF4-FFF2-40B4-BE49-F238E27FC236}">
                <a16:creationId xmlns:a16="http://schemas.microsoft.com/office/drawing/2014/main" id="{D0D94ECE-BF74-48B5-AB5D-A6B6CFC44DB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154458" y="1813996"/>
            <a:ext cx="752475" cy="358209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7E745BAB-3B09-4D06-A3A5-8C687A9EFAAB}"/>
              </a:ext>
            </a:extLst>
          </p:cNvPr>
          <p:cNvSpPr txBox="1"/>
          <p:nvPr/>
        </p:nvSpPr>
        <p:spPr>
          <a:xfrm>
            <a:off x="35399" y="2120032"/>
            <a:ext cx="1113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err="1"/>
              <a:t>Limestone</a:t>
            </a:r>
            <a:r>
              <a:rPr lang="nl-NL" sz="1400" dirty="0"/>
              <a:t> 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D9580D9-AC5C-4F85-A145-FA17B69A3C3C}"/>
              </a:ext>
            </a:extLst>
          </p:cNvPr>
          <p:cNvCxnSpPr/>
          <p:nvPr/>
        </p:nvCxnSpPr>
        <p:spPr>
          <a:xfrm>
            <a:off x="1033056" y="1993100"/>
            <a:ext cx="631903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AB711385-3DE5-4508-B66D-8C5D3345D874}"/>
              </a:ext>
            </a:extLst>
          </p:cNvPr>
          <p:cNvCxnSpPr/>
          <p:nvPr/>
        </p:nvCxnSpPr>
        <p:spPr>
          <a:xfrm>
            <a:off x="1033056" y="3133280"/>
            <a:ext cx="63190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45" name="Online Image Placeholder 135" descr="A close up of a sign&#10;&#10;Description automatically generated">
            <a:extLst>
              <a:ext uri="{FF2B5EF4-FFF2-40B4-BE49-F238E27FC236}">
                <a16:creationId xmlns:a16="http://schemas.microsoft.com/office/drawing/2014/main" id="{CCB5F381-F8CE-43A8-9DD1-48C36F539C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" y="3646091"/>
            <a:ext cx="1050561" cy="752475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E2CA8690-D40C-4AB9-8E65-C93EAB0322AC}"/>
              </a:ext>
            </a:extLst>
          </p:cNvPr>
          <p:cNvSpPr txBox="1"/>
          <p:nvPr/>
        </p:nvSpPr>
        <p:spPr>
          <a:xfrm>
            <a:off x="-15611" y="4195195"/>
            <a:ext cx="1391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Natural gas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7ED58AE-5315-4AF2-80CD-7BF5D9CE39FD}"/>
              </a:ext>
            </a:extLst>
          </p:cNvPr>
          <p:cNvSpPr txBox="1"/>
          <p:nvPr/>
        </p:nvSpPr>
        <p:spPr>
          <a:xfrm>
            <a:off x="2907970" y="3760993"/>
            <a:ext cx="1330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 Gas Network</a:t>
            </a:r>
          </a:p>
          <a:p>
            <a:r>
              <a:rPr lang="nl-NL" sz="1400" dirty="0"/>
              <a:t> 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DD4E3D-2408-479D-95FC-EBFEF303EF7F}"/>
              </a:ext>
            </a:extLst>
          </p:cNvPr>
          <p:cNvSpPr txBox="1"/>
          <p:nvPr/>
        </p:nvSpPr>
        <p:spPr>
          <a:xfrm>
            <a:off x="7954470" y="2525702"/>
            <a:ext cx="934312" cy="30777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1400" dirty="0"/>
              <a:t>     1 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8121EBB-7BAA-48FC-B4AC-C3FC4B156D97}"/>
              </a:ext>
            </a:extLst>
          </p:cNvPr>
          <p:cNvSpPr txBox="1"/>
          <p:nvPr/>
        </p:nvSpPr>
        <p:spPr>
          <a:xfrm>
            <a:off x="804678" y="2723787"/>
            <a:ext cx="934312" cy="30777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1400" dirty="0"/>
              <a:t>    0.5 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3ED22F6-F931-48EB-9614-9AFCC4FA2C8F}"/>
              </a:ext>
            </a:extLst>
          </p:cNvPr>
          <p:cNvSpPr txBox="1"/>
          <p:nvPr/>
        </p:nvSpPr>
        <p:spPr>
          <a:xfrm>
            <a:off x="810571" y="1569979"/>
            <a:ext cx="934312" cy="30777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1400" dirty="0"/>
              <a:t>    0.1 t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36D325A-24B4-486C-8484-3EF24D2CD80D}"/>
              </a:ext>
            </a:extLst>
          </p:cNvPr>
          <p:cNvSpPr txBox="1"/>
          <p:nvPr/>
        </p:nvSpPr>
        <p:spPr>
          <a:xfrm>
            <a:off x="804678" y="3745869"/>
            <a:ext cx="934312" cy="52322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1400" dirty="0"/>
              <a:t>    0.03 t</a:t>
            </a:r>
          </a:p>
          <a:p>
            <a:r>
              <a:rPr lang="nl-NL" sz="1400" dirty="0"/>
              <a:t>   1.4 GJ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E0A2B61D-3E35-496A-B9EE-4140004E873A}"/>
              </a:ext>
            </a:extLst>
          </p:cNvPr>
          <p:cNvCxnSpPr>
            <a:cxnSpLocks/>
          </p:cNvCxnSpPr>
          <p:nvPr/>
        </p:nvCxnSpPr>
        <p:spPr>
          <a:xfrm flipV="1">
            <a:off x="1814825" y="3961809"/>
            <a:ext cx="1106477" cy="8706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690EC210-AB68-4BE8-80E1-1B17C0A81671}"/>
              </a:ext>
            </a:extLst>
          </p:cNvPr>
          <p:cNvCxnSpPr>
            <a:cxnSpLocks/>
          </p:cNvCxnSpPr>
          <p:nvPr/>
        </p:nvCxnSpPr>
        <p:spPr>
          <a:xfrm>
            <a:off x="2753079" y="3098783"/>
            <a:ext cx="363101" cy="639945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67385255-3F76-4AC8-A60A-248668069A14}"/>
              </a:ext>
            </a:extLst>
          </p:cNvPr>
          <p:cNvCxnSpPr>
            <a:cxnSpLocks/>
            <a:endCxn id="48" idx="0"/>
          </p:cNvCxnSpPr>
          <p:nvPr/>
        </p:nvCxnSpPr>
        <p:spPr>
          <a:xfrm flipH="1">
            <a:off x="3573326" y="3127945"/>
            <a:ext cx="261450" cy="633048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A3B5F1A4-862B-423B-9EE4-2E421C8FD216}"/>
              </a:ext>
            </a:extLst>
          </p:cNvPr>
          <p:cNvCxnSpPr>
            <a:cxnSpLocks/>
          </p:cNvCxnSpPr>
          <p:nvPr/>
        </p:nvCxnSpPr>
        <p:spPr>
          <a:xfrm flipH="1">
            <a:off x="4060225" y="3098783"/>
            <a:ext cx="1493810" cy="633048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Online Image Placeholder 77">
            <a:extLst>
              <a:ext uri="{FF2B5EF4-FFF2-40B4-BE49-F238E27FC236}">
                <a16:creationId xmlns:a16="http://schemas.microsoft.com/office/drawing/2014/main" id="{0C8EEAAC-D875-4CDF-883A-8C1237C75A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gray">
          <a:xfrm>
            <a:off x="4269725" y="1708076"/>
            <a:ext cx="647063" cy="647063"/>
          </a:xfrm>
          <a:custGeom>
            <a:avLst/>
            <a:gdLst/>
            <a:ahLst/>
            <a:cxnLst/>
            <a:rect l="l" t="t" r="r" b="b"/>
            <a:pathLst>
              <a:path w="5441003" h="5143500">
                <a:moveTo>
                  <a:pt x="245991" y="0"/>
                </a:moveTo>
                <a:lnTo>
                  <a:pt x="5441003" y="0"/>
                </a:lnTo>
                <a:lnTo>
                  <a:pt x="5441003" y="5143500"/>
                </a:lnTo>
                <a:lnTo>
                  <a:pt x="284902" y="5143500"/>
                </a:lnTo>
                <a:cubicBezTo>
                  <a:pt x="153186" y="4282872"/>
                  <a:pt x="2014" y="3344424"/>
                  <a:pt x="0" y="2483796"/>
                </a:cubicBezTo>
                <a:cubicBezTo>
                  <a:pt x="2014" y="1629924"/>
                  <a:pt x="94819" y="847387"/>
                  <a:pt x="245991" y="0"/>
                </a:cubicBezTo>
                <a:close/>
              </a:path>
            </a:pathLst>
          </a:custGeom>
          <a:solidFill>
            <a:schemeClr val="accent3"/>
          </a:solidFill>
        </p:spPr>
      </p:pic>
      <p:pic>
        <p:nvPicPr>
          <p:cNvPr id="81" name="Online Image Placeholder 139">
            <a:extLst>
              <a:ext uri="{FF2B5EF4-FFF2-40B4-BE49-F238E27FC236}">
                <a16:creationId xmlns:a16="http://schemas.microsoft.com/office/drawing/2014/main" id="{0FCB6E31-91ED-4609-9641-4C4A7CA2A3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50268" y="1617941"/>
            <a:ext cx="537891" cy="537891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3EAAF51A-C1DF-490C-9954-F67FC6A5674B}"/>
              </a:ext>
            </a:extLst>
          </p:cNvPr>
          <p:cNvSpPr/>
          <p:nvPr/>
        </p:nvSpPr>
        <p:spPr>
          <a:xfrm>
            <a:off x="4134803" y="1467018"/>
            <a:ext cx="11721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400" dirty="0"/>
              <a:t>Hot metal</a:t>
            </a:r>
          </a:p>
        </p:txBody>
      </p:sp>
      <p:pic>
        <p:nvPicPr>
          <p:cNvPr id="87" name="Online Image Placeholder 119">
            <a:extLst>
              <a:ext uri="{FF2B5EF4-FFF2-40B4-BE49-F238E27FC236}">
                <a16:creationId xmlns:a16="http://schemas.microsoft.com/office/drawing/2014/main" id="{5E6665EB-FBD3-4210-A02C-C195671E5C1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15620" y="1668486"/>
            <a:ext cx="617408" cy="617408"/>
          </a:xfrm>
          <a:prstGeom prst="rect">
            <a:avLst/>
          </a:prstGeom>
        </p:spPr>
      </p:pic>
      <p:sp>
        <p:nvSpPr>
          <p:cNvPr id="88" name="Rectangle 87">
            <a:extLst>
              <a:ext uri="{FF2B5EF4-FFF2-40B4-BE49-F238E27FC236}">
                <a16:creationId xmlns:a16="http://schemas.microsoft.com/office/drawing/2014/main" id="{DA0C2473-CBF8-4F72-9284-69F05A2C8B63}"/>
              </a:ext>
            </a:extLst>
          </p:cNvPr>
          <p:cNvSpPr/>
          <p:nvPr/>
        </p:nvSpPr>
        <p:spPr>
          <a:xfrm>
            <a:off x="5721999" y="1457419"/>
            <a:ext cx="9717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400" dirty="0"/>
              <a:t>Steel cast</a:t>
            </a:r>
          </a:p>
        </p:txBody>
      </p:sp>
      <p:pic>
        <p:nvPicPr>
          <p:cNvPr id="90" name="Online Image Placeholder 67">
            <a:extLst>
              <a:ext uri="{FF2B5EF4-FFF2-40B4-BE49-F238E27FC236}">
                <a16:creationId xmlns:a16="http://schemas.microsoft.com/office/drawing/2014/main" id="{4EE087F7-37FB-4F13-B2CE-D0429B28AE6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07750" y="1557264"/>
            <a:ext cx="752475" cy="560618"/>
          </a:xfrm>
          <a:prstGeom prst="rect">
            <a:avLst/>
          </a:prstGeom>
        </p:spPr>
      </p:pic>
      <p:pic>
        <p:nvPicPr>
          <p:cNvPr id="91" name="Online Image Placeholder 11" descr="A picture containing LEGO&#10;&#10;Description automatically generated">
            <a:extLst>
              <a:ext uri="{FF2B5EF4-FFF2-40B4-BE49-F238E27FC236}">
                <a16:creationId xmlns:a16="http://schemas.microsoft.com/office/drawing/2014/main" id="{29C18C16-1D36-4CD7-A012-FC397917D7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28176" y="1780003"/>
            <a:ext cx="387635" cy="387635"/>
          </a:xfrm>
          <a:prstGeom prst="rect">
            <a:avLst/>
          </a:prstGeom>
        </p:spPr>
      </p:pic>
      <p:sp>
        <p:nvSpPr>
          <p:cNvPr id="92" name="Rectangle 91">
            <a:extLst>
              <a:ext uri="{FF2B5EF4-FFF2-40B4-BE49-F238E27FC236}">
                <a16:creationId xmlns:a16="http://schemas.microsoft.com/office/drawing/2014/main" id="{8927E60B-55AE-424C-B627-1C47F1478207}"/>
              </a:ext>
            </a:extLst>
          </p:cNvPr>
          <p:cNvSpPr/>
          <p:nvPr/>
        </p:nvSpPr>
        <p:spPr>
          <a:xfrm>
            <a:off x="2467438" y="1459563"/>
            <a:ext cx="9525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400" dirty="0"/>
              <a:t>Coke, PC</a:t>
            </a:r>
          </a:p>
        </p:txBody>
      </p:sp>
      <p:sp>
        <p:nvSpPr>
          <p:cNvPr id="97" name="Arrow: Curved Down 96">
            <a:extLst>
              <a:ext uri="{FF2B5EF4-FFF2-40B4-BE49-F238E27FC236}">
                <a16:creationId xmlns:a16="http://schemas.microsoft.com/office/drawing/2014/main" id="{564AA784-5EC7-46F7-B233-B5E2D090DB32}"/>
              </a:ext>
            </a:extLst>
          </p:cNvPr>
          <p:cNvSpPr/>
          <p:nvPr/>
        </p:nvSpPr>
        <p:spPr>
          <a:xfrm rot="5400000">
            <a:off x="3204952" y="842724"/>
            <a:ext cx="641364" cy="435768"/>
          </a:xfrm>
          <a:prstGeom prst="curvedDownArrow">
            <a:avLst/>
          </a:prstGeom>
          <a:solidFill>
            <a:srgbClr val="3D7EDB"/>
          </a:solidFill>
          <a:ln w="317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98" name="Arrow: Curved Down 97">
            <a:extLst>
              <a:ext uri="{FF2B5EF4-FFF2-40B4-BE49-F238E27FC236}">
                <a16:creationId xmlns:a16="http://schemas.microsoft.com/office/drawing/2014/main" id="{3FF2EE6E-0C7F-41F4-A89A-505497A63C40}"/>
              </a:ext>
            </a:extLst>
          </p:cNvPr>
          <p:cNvSpPr/>
          <p:nvPr/>
        </p:nvSpPr>
        <p:spPr>
          <a:xfrm rot="16200000">
            <a:off x="1855531" y="766084"/>
            <a:ext cx="630059" cy="483548"/>
          </a:xfrm>
          <a:prstGeom prst="curvedDownArrow">
            <a:avLst/>
          </a:prstGeom>
          <a:solidFill>
            <a:srgbClr val="3D7EDB"/>
          </a:solidFill>
          <a:ln w="317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784646F-D4D6-4DED-9801-BF377D908F87}"/>
              </a:ext>
            </a:extLst>
          </p:cNvPr>
          <p:cNvSpPr txBox="1"/>
          <p:nvPr/>
        </p:nvSpPr>
        <p:spPr>
          <a:xfrm>
            <a:off x="2352160" y="785842"/>
            <a:ext cx="11510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BF gas dust</a:t>
            </a:r>
          </a:p>
          <a:p>
            <a:r>
              <a:rPr lang="nl-NL" sz="1400" dirty="0"/>
              <a:t>Coke </a:t>
            </a:r>
            <a:r>
              <a:rPr lang="nl-NL" sz="1400" dirty="0" err="1"/>
              <a:t>fines</a:t>
            </a:r>
            <a:endParaRPr lang="nl-NL" sz="1400" dirty="0"/>
          </a:p>
          <a:p>
            <a:endParaRPr lang="nl-NL" sz="1400" dirty="0"/>
          </a:p>
        </p:txBody>
      </p:sp>
      <p:sp>
        <p:nvSpPr>
          <p:cNvPr id="100" name="Arrow: Curved Down 99">
            <a:extLst>
              <a:ext uri="{FF2B5EF4-FFF2-40B4-BE49-F238E27FC236}">
                <a16:creationId xmlns:a16="http://schemas.microsoft.com/office/drawing/2014/main" id="{818E14E3-992F-44DA-AFE8-D915A903A7EF}"/>
              </a:ext>
            </a:extLst>
          </p:cNvPr>
          <p:cNvSpPr/>
          <p:nvPr/>
        </p:nvSpPr>
        <p:spPr>
          <a:xfrm rot="5400000">
            <a:off x="6438380" y="816364"/>
            <a:ext cx="641364" cy="435768"/>
          </a:xfrm>
          <a:prstGeom prst="curvedDownArrow">
            <a:avLst/>
          </a:prstGeom>
          <a:solidFill>
            <a:srgbClr val="3D7EDB"/>
          </a:solidFill>
          <a:ln w="317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101" name="Arrow: Curved Down 100">
            <a:extLst>
              <a:ext uri="{FF2B5EF4-FFF2-40B4-BE49-F238E27FC236}">
                <a16:creationId xmlns:a16="http://schemas.microsoft.com/office/drawing/2014/main" id="{5430ADCF-881E-432D-A263-2A4D00D32BA7}"/>
              </a:ext>
            </a:extLst>
          </p:cNvPr>
          <p:cNvSpPr/>
          <p:nvPr/>
        </p:nvSpPr>
        <p:spPr>
          <a:xfrm rot="16200000">
            <a:off x="5088959" y="739724"/>
            <a:ext cx="630059" cy="483548"/>
          </a:xfrm>
          <a:prstGeom prst="curvedDownArrow">
            <a:avLst/>
          </a:prstGeom>
          <a:solidFill>
            <a:srgbClr val="3D7EDB"/>
          </a:solidFill>
          <a:ln w="317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A47870F9-8FB8-4E7E-9D5E-05B14A1D6CC0}"/>
              </a:ext>
            </a:extLst>
          </p:cNvPr>
          <p:cNvSpPr txBox="1"/>
          <p:nvPr/>
        </p:nvSpPr>
        <p:spPr>
          <a:xfrm>
            <a:off x="5587304" y="840308"/>
            <a:ext cx="1290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Steel </a:t>
            </a:r>
            <a:r>
              <a:rPr lang="nl-NL" sz="1400" dirty="0" err="1"/>
              <a:t>scrap</a:t>
            </a:r>
            <a:endParaRPr lang="nl-NL" sz="1400" dirty="0"/>
          </a:p>
          <a:p>
            <a:endParaRPr lang="nl-NL" sz="1400" dirty="0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95A493B1-6B44-4430-9034-58380E26E627}"/>
              </a:ext>
            </a:extLst>
          </p:cNvPr>
          <p:cNvSpPr txBox="1"/>
          <p:nvPr/>
        </p:nvSpPr>
        <p:spPr>
          <a:xfrm>
            <a:off x="1806012" y="2754602"/>
            <a:ext cx="18312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Coke oven gas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7A8BA526-CF5C-44BA-ACA8-A987B6077174}"/>
              </a:ext>
            </a:extLst>
          </p:cNvPr>
          <p:cNvSpPr txBox="1"/>
          <p:nvPr/>
        </p:nvSpPr>
        <p:spPr>
          <a:xfrm>
            <a:off x="4953040" y="3241088"/>
            <a:ext cx="18353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/>
              <a:t> </a:t>
            </a:r>
            <a:r>
              <a:rPr lang="nl-NL" sz="1400" u="sng" dirty="0" err="1"/>
              <a:t>Combustion</a:t>
            </a:r>
            <a:endParaRPr lang="nl-NL" sz="1400" u="sng" dirty="0"/>
          </a:p>
          <a:p>
            <a:endParaRPr lang="nl-NL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dirty="0" err="1"/>
              <a:t>Thermal</a:t>
            </a:r>
            <a:r>
              <a:rPr lang="nl-NL" sz="1400" dirty="0"/>
              <a:t> energy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dirty="0"/>
              <a:t>Electricity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2AD880DB-CBC8-4B2D-B059-336CE0D6E045}"/>
              </a:ext>
            </a:extLst>
          </p:cNvPr>
          <p:cNvSpPr txBox="1"/>
          <p:nvPr/>
        </p:nvSpPr>
        <p:spPr>
          <a:xfrm>
            <a:off x="6940455" y="3728148"/>
            <a:ext cx="1041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CO</a:t>
            </a:r>
            <a:r>
              <a:rPr lang="nl-NL" sz="1400" baseline="-25000" dirty="0"/>
              <a:t>2</a:t>
            </a:r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381F251C-5F4E-45B0-9005-0128FAC36612}"/>
              </a:ext>
            </a:extLst>
          </p:cNvPr>
          <p:cNvSpPr/>
          <p:nvPr/>
        </p:nvSpPr>
        <p:spPr>
          <a:xfrm>
            <a:off x="6819509" y="3618419"/>
            <a:ext cx="736278" cy="522500"/>
          </a:xfrm>
          <a:prstGeom prst="ellipse">
            <a:avLst/>
          </a:prstGeom>
          <a:noFill/>
          <a:ln w="3175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EE1AB4E-ECFD-490E-AD58-29DB03CA2C1C}"/>
              </a:ext>
            </a:extLst>
          </p:cNvPr>
          <p:cNvSpPr txBox="1"/>
          <p:nvPr/>
        </p:nvSpPr>
        <p:spPr>
          <a:xfrm>
            <a:off x="1129248" y="877487"/>
            <a:ext cx="1041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CO</a:t>
            </a:r>
            <a:r>
              <a:rPr lang="nl-NL" sz="1400" baseline="-25000" dirty="0"/>
              <a:t>2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C8DD2950-2EAE-425B-815A-4BE44DDF67A1}"/>
              </a:ext>
            </a:extLst>
          </p:cNvPr>
          <p:cNvSpPr/>
          <p:nvPr/>
        </p:nvSpPr>
        <p:spPr>
          <a:xfrm>
            <a:off x="1020572" y="768418"/>
            <a:ext cx="736278" cy="522500"/>
          </a:xfrm>
          <a:prstGeom prst="ellipse">
            <a:avLst/>
          </a:prstGeom>
          <a:noFill/>
          <a:ln w="3175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415C550-30FC-49C9-9A5B-18479EA52156}"/>
              </a:ext>
            </a:extLst>
          </p:cNvPr>
          <p:cNvSpPr txBox="1"/>
          <p:nvPr/>
        </p:nvSpPr>
        <p:spPr>
          <a:xfrm>
            <a:off x="1752765" y="2417173"/>
            <a:ext cx="276431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700" b="1" dirty="0" err="1"/>
              <a:t>Tar</a:t>
            </a:r>
            <a:r>
              <a:rPr lang="nl-NL" sz="700" b="1" dirty="0"/>
              <a:t>, benzole: Export streams</a:t>
            </a:r>
          </a:p>
        </p:txBody>
      </p:sp>
      <p:sp>
        <p:nvSpPr>
          <p:cNvPr id="74" name="Title 3">
            <a:extLst>
              <a:ext uri="{FF2B5EF4-FFF2-40B4-BE49-F238E27FC236}">
                <a16:creationId xmlns:a16="http://schemas.microsoft.com/office/drawing/2014/main" id="{BF8B89E4-5AC3-4093-A46C-440D876EB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105" y="126068"/>
            <a:ext cx="8516641" cy="799032"/>
          </a:xfrm>
        </p:spPr>
        <p:txBody>
          <a:bodyPr/>
          <a:lstStyle/>
          <a:p>
            <a:r>
              <a:rPr lang="nl-NL" sz="1600" dirty="0"/>
              <a:t>	</a:t>
            </a:r>
            <a:r>
              <a:rPr lang="nl-NL" dirty="0"/>
              <a:t>Iron </a:t>
            </a:r>
            <a:r>
              <a:rPr lang="nl-NL" dirty="0" err="1"/>
              <a:t>and</a:t>
            </a:r>
            <a:r>
              <a:rPr lang="nl-NL" dirty="0"/>
              <a:t> steel making: </a:t>
            </a:r>
            <a:r>
              <a:rPr lang="nl-NL" dirty="0" err="1"/>
              <a:t>current</a:t>
            </a:r>
            <a:r>
              <a:rPr lang="nl-NL" dirty="0"/>
              <a:t> </a:t>
            </a:r>
            <a:r>
              <a:rPr lang="nl-NL" dirty="0" err="1"/>
              <a:t>practice</a:t>
            </a:r>
            <a:endParaRPr lang="nl-NL" dirty="0"/>
          </a:p>
        </p:txBody>
      </p:sp>
      <p:sp>
        <p:nvSpPr>
          <p:cNvPr id="57" name="Arrow: Curved Down 56">
            <a:extLst>
              <a:ext uri="{FF2B5EF4-FFF2-40B4-BE49-F238E27FC236}">
                <a16:creationId xmlns:a16="http://schemas.microsoft.com/office/drawing/2014/main" id="{FCB19867-8617-4E53-9E93-7EEBDFAC4A50}"/>
              </a:ext>
            </a:extLst>
          </p:cNvPr>
          <p:cNvSpPr/>
          <p:nvPr/>
        </p:nvSpPr>
        <p:spPr>
          <a:xfrm rot="16200000">
            <a:off x="4351308" y="3668726"/>
            <a:ext cx="796687" cy="483548"/>
          </a:xfrm>
          <a:prstGeom prst="curvedDownArrow">
            <a:avLst/>
          </a:prstGeom>
          <a:solidFill>
            <a:srgbClr val="3D7EDB"/>
          </a:solidFill>
          <a:ln w="317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58" name="Arrow: Curved Down 57">
            <a:extLst>
              <a:ext uri="{FF2B5EF4-FFF2-40B4-BE49-F238E27FC236}">
                <a16:creationId xmlns:a16="http://schemas.microsoft.com/office/drawing/2014/main" id="{46BADA74-4AA9-46C0-B7B1-D7CD4B6D5257}"/>
              </a:ext>
            </a:extLst>
          </p:cNvPr>
          <p:cNvSpPr/>
          <p:nvPr/>
        </p:nvSpPr>
        <p:spPr>
          <a:xfrm rot="5400000">
            <a:off x="6029715" y="3703622"/>
            <a:ext cx="818698" cy="435768"/>
          </a:xfrm>
          <a:prstGeom prst="curvedDownArrow">
            <a:avLst/>
          </a:prstGeom>
          <a:solidFill>
            <a:srgbClr val="3D7EDB"/>
          </a:solidFill>
          <a:ln w="317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9ED074E-DAB1-457A-BFE8-63B44D382F66}"/>
              </a:ext>
            </a:extLst>
          </p:cNvPr>
          <p:cNvSpPr/>
          <p:nvPr/>
        </p:nvSpPr>
        <p:spPr>
          <a:xfrm>
            <a:off x="1763129" y="1428843"/>
            <a:ext cx="6139318" cy="1669940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F7E128-8D01-44BB-B5DF-9A2B0F9212F4}"/>
              </a:ext>
            </a:extLst>
          </p:cNvPr>
          <p:cNvSpPr txBox="1"/>
          <p:nvPr/>
        </p:nvSpPr>
        <p:spPr>
          <a:xfrm>
            <a:off x="1671737" y="4475778"/>
            <a:ext cx="632210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r>
              <a:rPr lang="nl-NL" sz="1400" dirty="0"/>
              <a:t>Carbon is </a:t>
            </a:r>
            <a:r>
              <a:rPr lang="nl-NL" sz="1400" dirty="0" err="1"/>
              <a:t>the</a:t>
            </a:r>
            <a:r>
              <a:rPr lang="nl-NL" sz="1400" dirty="0"/>
              <a:t> </a:t>
            </a:r>
            <a:r>
              <a:rPr lang="nl-NL" sz="1400" dirty="0" err="1"/>
              <a:t>main</a:t>
            </a:r>
            <a:r>
              <a:rPr lang="nl-NL" sz="1400" dirty="0"/>
              <a:t> reactant in </a:t>
            </a:r>
            <a:r>
              <a:rPr lang="nl-NL" sz="1400" dirty="0" err="1"/>
              <a:t>the</a:t>
            </a:r>
            <a:r>
              <a:rPr lang="nl-NL" sz="1400" dirty="0"/>
              <a:t> Blast </a:t>
            </a:r>
            <a:r>
              <a:rPr lang="nl-NL" sz="1400" dirty="0" err="1"/>
              <a:t>furnace</a:t>
            </a:r>
            <a:r>
              <a:rPr lang="nl-NL" sz="1400" dirty="0"/>
              <a:t> iron-making </a:t>
            </a:r>
            <a:r>
              <a:rPr lang="nl-NL" sz="1400" dirty="0" err="1"/>
              <a:t>process</a:t>
            </a:r>
            <a:r>
              <a:rPr lang="nl-NL" sz="1400" dirty="0"/>
              <a:t>.</a:t>
            </a:r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r>
              <a:rPr lang="nl-NL" sz="1400" dirty="0" err="1"/>
              <a:t>Residual</a:t>
            </a:r>
            <a:r>
              <a:rPr lang="nl-NL" sz="1400" dirty="0"/>
              <a:t> energy in </a:t>
            </a:r>
            <a:r>
              <a:rPr lang="nl-NL" sz="1400" dirty="0" err="1"/>
              <a:t>the</a:t>
            </a:r>
            <a:r>
              <a:rPr lang="nl-NL" sz="1400" dirty="0"/>
              <a:t> steel mill off - gases is </a:t>
            </a:r>
            <a:r>
              <a:rPr lang="nl-NL" sz="1400" dirty="0" err="1"/>
              <a:t>released</a:t>
            </a:r>
            <a:r>
              <a:rPr lang="nl-NL" sz="1400" dirty="0"/>
              <a:t> </a:t>
            </a:r>
            <a:r>
              <a:rPr lang="nl-NL" sz="1400" dirty="0" err="1"/>
              <a:t>with</a:t>
            </a:r>
            <a:r>
              <a:rPr lang="nl-NL" sz="1400" dirty="0"/>
              <a:t> </a:t>
            </a:r>
            <a:r>
              <a:rPr lang="nl-NL" sz="1400" dirty="0" err="1"/>
              <a:t>combustion</a:t>
            </a:r>
            <a:r>
              <a:rPr lang="nl-NL" sz="1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003512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42C0D69-9643-449E-B490-B5C78B87F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665" y="165774"/>
            <a:ext cx="6422228" cy="799032"/>
          </a:xfrm>
        </p:spPr>
        <p:txBody>
          <a:bodyPr/>
          <a:lstStyle/>
          <a:p>
            <a:r>
              <a:rPr lang="nl-NL" dirty="0">
                <a:solidFill>
                  <a:srgbClr val="3D7EDB"/>
                </a:solidFill>
              </a:rPr>
              <a:t>CO</a:t>
            </a:r>
            <a:r>
              <a:rPr lang="nl-NL" baseline="-25000" dirty="0">
                <a:solidFill>
                  <a:srgbClr val="3D7EDB"/>
                </a:solidFill>
              </a:rPr>
              <a:t>2 </a:t>
            </a:r>
            <a:r>
              <a:rPr lang="nl-NL" dirty="0" err="1">
                <a:solidFill>
                  <a:srgbClr val="3D7EDB"/>
                </a:solidFill>
              </a:rPr>
              <a:t>emission</a:t>
            </a:r>
            <a:r>
              <a:rPr lang="nl-NL" dirty="0">
                <a:solidFill>
                  <a:srgbClr val="3D7EDB"/>
                </a:solidFill>
              </a:rPr>
              <a:t> performance: Tata Steel Europe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2BE66E-6240-49DC-BB22-523DBC9CB18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385243" y="4697399"/>
            <a:ext cx="346802" cy="446102"/>
          </a:xfrm>
        </p:spPr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4</a:t>
            </a:fld>
            <a:endParaRPr lang="en-GB" noProof="0" dirty="0">
              <a:solidFill>
                <a:srgbClr val="FFFFFF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BF1D9F6-FB7A-4CDA-BE12-9305726723A8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" t="264" r="656" b="56809"/>
          <a:stretch/>
        </p:blipFill>
        <p:spPr bwMode="auto">
          <a:xfrm>
            <a:off x="612192" y="3412126"/>
            <a:ext cx="6077895" cy="1539659"/>
          </a:xfrm>
          <a:prstGeom prst="rect">
            <a:avLst/>
          </a:prstGeom>
          <a:noFill/>
        </p:spPr>
      </p:pic>
      <p:sp>
        <p:nvSpPr>
          <p:cNvPr id="20" name="Text Box 4">
            <a:extLst>
              <a:ext uri="{FF2B5EF4-FFF2-40B4-BE49-F238E27FC236}">
                <a16:creationId xmlns:a16="http://schemas.microsoft.com/office/drawing/2014/main" id="{5029D128-7BA4-42B0-8C99-B9966D09B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4926" y="2947805"/>
            <a:ext cx="3051924" cy="193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25400" dir="5400000">
                    <a:srgbClr val="3D7EDB"/>
                  </a:outerShdw>
                </a:effectLst>
              </a14:hiddenEffects>
            </a:ext>
          </a:extLst>
        </p:spPr>
        <p:txBody>
          <a:bodyPr wrap="square" lIns="0" tIns="35100" rIns="67500" bIns="35100" anchor="t">
            <a:spAutoFit/>
          </a:bodyPr>
          <a:lstStyle/>
          <a:p>
            <a:pPr>
              <a:defRPr/>
            </a:pPr>
            <a:r>
              <a:rPr lang="en-GB" sz="800" b="1" dirty="0">
                <a:solidFill>
                  <a:schemeClr val="tx2"/>
                </a:solidFill>
                <a:latin typeface="Arial" panose="020B0604020202020204" pitchFamily="34" charset="0"/>
              </a:rPr>
              <a:t>World Steel Benchmark performance</a:t>
            </a:r>
            <a:r>
              <a:rPr lang="en-GB" sz="800" b="1" baseline="30000" dirty="0">
                <a:solidFill>
                  <a:schemeClr val="tx2"/>
                </a:solidFill>
                <a:latin typeface="Arial" panose="020B0604020202020204" pitchFamily="34" charset="0"/>
              </a:rPr>
              <a:t>1</a:t>
            </a:r>
            <a:endParaRPr lang="en-GB" sz="7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2E84379-9E95-4867-AE01-047CC903D94B}"/>
              </a:ext>
            </a:extLst>
          </p:cNvPr>
          <p:cNvSpPr txBox="1"/>
          <p:nvPr/>
        </p:nvSpPr>
        <p:spPr>
          <a:xfrm>
            <a:off x="478665" y="389672"/>
            <a:ext cx="76866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dirty="0"/>
          </a:p>
          <a:p>
            <a:r>
              <a:rPr lang="nl-NL" sz="1400" dirty="0"/>
              <a:t>WAG blends are </a:t>
            </a:r>
            <a:r>
              <a:rPr lang="nl-NL" sz="1400" dirty="0" err="1"/>
              <a:t>combusted</a:t>
            </a:r>
            <a:r>
              <a:rPr lang="nl-NL" sz="1400" dirty="0"/>
              <a:t> </a:t>
            </a:r>
            <a:r>
              <a:rPr lang="nl-NL" sz="1400" dirty="0" err="1"/>
              <a:t>to</a:t>
            </a:r>
            <a:r>
              <a:rPr lang="nl-NL" sz="1400" dirty="0"/>
              <a:t> </a:t>
            </a:r>
            <a:r>
              <a:rPr lang="nl-NL" sz="1400" dirty="0" err="1"/>
              <a:t>facilitate</a:t>
            </a:r>
            <a:r>
              <a:rPr lang="nl-NL" sz="1400" dirty="0"/>
              <a:t> heat exchange: </a:t>
            </a:r>
          </a:p>
          <a:p>
            <a:endParaRPr lang="nl-NL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I&amp;S </a:t>
            </a:r>
            <a:r>
              <a:rPr lang="nl-NL" sz="1400" dirty="0" err="1"/>
              <a:t>works</a:t>
            </a:r>
            <a:r>
              <a:rPr lang="nl-NL" sz="14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Power </a:t>
            </a:r>
            <a:r>
              <a:rPr lang="nl-NL" sz="1400" dirty="0" err="1"/>
              <a:t>plants</a:t>
            </a:r>
            <a:endParaRPr lang="nl-NL" sz="1400" dirty="0"/>
          </a:p>
          <a:p>
            <a:endParaRPr lang="nl-NL" sz="1400" dirty="0"/>
          </a:p>
          <a:p>
            <a:r>
              <a:rPr lang="nl-NL" sz="1400" dirty="0"/>
              <a:t>Site </a:t>
            </a:r>
            <a:r>
              <a:rPr lang="nl-NL" sz="1400" dirty="0" err="1"/>
              <a:t>IJmuijden</a:t>
            </a:r>
            <a:r>
              <a:rPr lang="nl-NL" sz="1400" dirty="0"/>
              <a:t> </a:t>
            </a:r>
            <a:r>
              <a:rPr lang="nl-NL" sz="1400" dirty="0" err="1"/>
              <a:t>specific</a:t>
            </a:r>
            <a:r>
              <a:rPr lang="nl-NL" sz="1400" dirty="0"/>
              <a:t> </a:t>
            </a:r>
            <a:r>
              <a:rPr lang="nl-NL" sz="1400" dirty="0" err="1"/>
              <a:t>emissions</a:t>
            </a:r>
            <a:r>
              <a:rPr lang="nl-NL" sz="1400" dirty="0"/>
              <a:t>: 1.7 t CO</a:t>
            </a:r>
            <a:r>
              <a:rPr lang="nl-NL" sz="1400" baseline="-25000" dirty="0"/>
              <a:t>2eq.</a:t>
            </a:r>
            <a:r>
              <a:rPr lang="nl-NL" sz="1400" dirty="0"/>
              <a:t>/ t </a:t>
            </a:r>
            <a:r>
              <a:rPr lang="nl-NL" sz="1400" baseline="-25000" dirty="0" err="1"/>
              <a:t>CrudeSteel</a:t>
            </a:r>
            <a:endParaRPr lang="nl-NL" sz="1400" baseline="-25000" dirty="0"/>
          </a:p>
          <a:p>
            <a:endParaRPr lang="nl-NL" sz="1400" dirty="0"/>
          </a:p>
          <a:p>
            <a:r>
              <a:rPr lang="nl-NL" sz="1400" dirty="0"/>
              <a:t>Site energy </a:t>
            </a:r>
            <a:r>
              <a:rPr lang="nl-NL" sz="1400" dirty="0" err="1"/>
              <a:t>integration</a:t>
            </a:r>
            <a:r>
              <a:rPr lang="nl-NL" sz="1400" dirty="0"/>
              <a:t> </a:t>
            </a:r>
            <a:r>
              <a:rPr lang="nl-NL" sz="1400" dirty="0" err="1"/>
              <a:t>reduces</a:t>
            </a:r>
            <a:r>
              <a:rPr lang="nl-NL" sz="1400" dirty="0"/>
              <a:t> energy import </a:t>
            </a:r>
            <a:r>
              <a:rPr lang="nl-NL" sz="1400" dirty="0" err="1"/>
              <a:t>and</a:t>
            </a:r>
            <a:r>
              <a:rPr lang="nl-NL" sz="1400" dirty="0"/>
              <a:t> CO</a:t>
            </a:r>
            <a:r>
              <a:rPr lang="nl-NL" sz="1400" baseline="-25000" dirty="0"/>
              <a:t>2</a:t>
            </a:r>
            <a:r>
              <a:rPr lang="nl-NL" sz="1400" dirty="0"/>
              <a:t> </a:t>
            </a:r>
            <a:r>
              <a:rPr lang="nl-NL" sz="1400" dirty="0" err="1"/>
              <a:t>emissions</a:t>
            </a:r>
            <a:r>
              <a:rPr lang="nl-NL" sz="1400" dirty="0"/>
              <a:t> on site.</a:t>
            </a:r>
            <a:endParaRPr lang="nl-NL" sz="1400" baseline="-25000" dirty="0"/>
          </a:p>
        </p:txBody>
      </p:sp>
      <p:pic>
        <p:nvPicPr>
          <p:cNvPr id="25" name="Online Image Placeholder 9" descr="A picture containing clipart&#10;&#10;Description automatically generated">
            <a:extLst>
              <a:ext uri="{FF2B5EF4-FFF2-40B4-BE49-F238E27FC236}">
                <a16:creationId xmlns:a16="http://schemas.microsoft.com/office/drawing/2014/main" id="{E49E9C38-65ED-49FF-8D75-D7A7F530F7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932" y="2644895"/>
            <a:ext cx="752475" cy="752475"/>
          </a:xfrm>
          <a:prstGeom prst="rect">
            <a:avLst/>
          </a:prstGeom>
        </p:spPr>
      </p:pic>
      <p:pic>
        <p:nvPicPr>
          <p:cNvPr id="26" name="Online Image Placeholder 9" descr="A picture containing clipart&#10;&#10;Description automatically generated">
            <a:extLst>
              <a:ext uri="{FF2B5EF4-FFF2-40B4-BE49-F238E27FC236}">
                <a16:creationId xmlns:a16="http://schemas.microsoft.com/office/drawing/2014/main" id="{6C05B439-98B8-404C-8069-2EC065BA1E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102" y="2637143"/>
            <a:ext cx="752475" cy="752475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A9589C58-D002-449B-9B3C-BC259839C999}"/>
              </a:ext>
            </a:extLst>
          </p:cNvPr>
          <p:cNvSpPr/>
          <p:nvPr/>
        </p:nvSpPr>
        <p:spPr>
          <a:xfrm>
            <a:off x="612192" y="2644895"/>
            <a:ext cx="6156507" cy="230689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B6862D-6C96-4009-92D7-67A6E6236165}"/>
              </a:ext>
            </a:extLst>
          </p:cNvPr>
          <p:cNvSpPr txBox="1"/>
          <p:nvPr/>
        </p:nvSpPr>
        <p:spPr>
          <a:xfrm>
            <a:off x="6450037" y="1323569"/>
            <a:ext cx="26213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err="1"/>
              <a:t>Further</a:t>
            </a:r>
            <a:r>
              <a:rPr lang="nl-NL" sz="1400" dirty="0"/>
              <a:t> </a:t>
            </a:r>
            <a:r>
              <a:rPr lang="nl-NL" sz="1400" dirty="0" err="1"/>
              <a:t>reduction</a:t>
            </a:r>
            <a:r>
              <a:rPr lang="nl-NL" sz="1400" dirty="0"/>
              <a:t> in </a:t>
            </a:r>
            <a:r>
              <a:rPr lang="nl-NL" sz="1400" dirty="0" err="1"/>
              <a:t>the</a:t>
            </a:r>
            <a:r>
              <a:rPr lang="nl-NL" sz="1400" dirty="0"/>
              <a:t> CO</a:t>
            </a:r>
            <a:r>
              <a:rPr lang="nl-NL" sz="1400" baseline="-25000" dirty="0"/>
              <a:t>2</a:t>
            </a:r>
            <a:r>
              <a:rPr lang="nl-NL" sz="1400" dirty="0"/>
              <a:t> footprint of steel is </a:t>
            </a:r>
            <a:r>
              <a:rPr lang="nl-NL" sz="1400" dirty="0" err="1"/>
              <a:t>necessary</a:t>
            </a:r>
            <a:r>
              <a:rPr lang="nl-NL" sz="1400" dirty="0"/>
              <a:t> </a:t>
            </a:r>
            <a:r>
              <a:rPr lang="nl-NL" sz="1400" dirty="0" err="1"/>
              <a:t>to</a:t>
            </a:r>
            <a:r>
              <a:rPr lang="nl-NL" sz="1400" dirty="0"/>
              <a:t> </a:t>
            </a:r>
            <a:r>
              <a:rPr lang="nl-NL" sz="1400" dirty="0" err="1"/>
              <a:t>reach</a:t>
            </a:r>
            <a:r>
              <a:rPr lang="nl-NL" sz="1400" dirty="0"/>
              <a:t> 2030 goals !</a:t>
            </a:r>
          </a:p>
        </p:txBody>
      </p:sp>
    </p:spTree>
    <p:extLst>
      <p:ext uri="{BB962C8B-B14F-4D97-AF65-F5344CB8AC3E}">
        <p14:creationId xmlns:p14="http://schemas.microsoft.com/office/powerpoint/2010/main" val="20672021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7380897-11E2-4649-9095-5D3F93C6D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465" y="-830698"/>
            <a:ext cx="4114797" cy="799032"/>
          </a:xfrm>
        </p:spPr>
        <p:txBody>
          <a:bodyPr/>
          <a:lstStyle/>
          <a:p>
            <a:r>
              <a:rPr lang="nl-NL" dirty="0"/>
              <a:t>Gas </a:t>
            </a:r>
            <a:r>
              <a:rPr lang="nl-NL" dirty="0" err="1"/>
              <a:t>network</a:t>
            </a:r>
            <a:r>
              <a:rPr lang="nl-NL" dirty="0"/>
              <a:t>: Re-thinking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5D86BA-ED7A-46F0-AAE9-0AA90B00585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385243" y="4733119"/>
            <a:ext cx="346802" cy="446102"/>
          </a:xfrm>
        </p:spPr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5</a:t>
            </a:fld>
            <a:endParaRPr lang="en-GB" noProof="0" dirty="0">
              <a:solidFill>
                <a:srgbClr val="FFFFFF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E0F6C15-4695-480B-9D62-BB91A6E47E57}"/>
              </a:ext>
            </a:extLst>
          </p:cNvPr>
          <p:cNvSpPr txBox="1"/>
          <p:nvPr/>
        </p:nvSpPr>
        <p:spPr>
          <a:xfrm>
            <a:off x="266028" y="3459996"/>
            <a:ext cx="7246479" cy="1600438"/>
          </a:xfrm>
          <a:prstGeom prst="rect">
            <a:avLst/>
          </a:prstGeom>
          <a:noFill/>
          <a:ln w="28575">
            <a:solidFill>
              <a:srgbClr val="3D7EDB"/>
            </a:solidFill>
          </a:ln>
        </p:spPr>
        <p:txBody>
          <a:bodyPr wrap="square" rtlCol="0">
            <a:spAutoFit/>
          </a:bodyPr>
          <a:lstStyle/>
          <a:p>
            <a:r>
              <a:rPr lang="nl-NL" sz="1400" dirty="0" err="1"/>
              <a:t>Contain</a:t>
            </a:r>
            <a:r>
              <a:rPr lang="nl-NL" sz="1400" dirty="0"/>
              <a:t> </a:t>
            </a:r>
            <a:r>
              <a:rPr lang="nl-NL" sz="1400" dirty="0" err="1"/>
              <a:t>the</a:t>
            </a:r>
            <a:r>
              <a:rPr lang="nl-NL" sz="1400" dirty="0"/>
              <a:t> </a:t>
            </a:r>
            <a:r>
              <a:rPr lang="nl-NL" sz="1400" dirty="0" err="1"/>
              <a:t>gaseous</a:t>
            </a:r>
            <a:r>
              <a:rPr lang="nl-NL" sz="1400" dirty="0"/>
              <a:t> carbon in transport ready </a:t>
            </a:r>
            <a:r>
              <a:rPr lang="nl-NL" sz="1400" dirty="0" err="1"/>
              <a:t>for</a:t>
            </a:r>
            <a:r>
              <a:rPr lang="nl-NL" sz="1400" dirty="0"/>
              <a:t> storage </a:t>
            </a:r>
            <a:r>
              <a:rPr lang="nl-NL" sz="1400" dirty="0" err="1"/>
              <a:t>and</a:t>
            </a:r>
            <a:r>
              <a:rPr lang="nl-NL" sz="1400" dirty="0"/>
              <a:t> </a:t>
            </a:r>
            <a:r>
              <a:rPr lang="nl-NL" sz="1400" dirty="0" err="1"/>
              <a:t>utilisation</a:t>
            </a:r>
            <a:r>
              <a:rPr lang="nl-NL" sz="1400" dirty="0"/>
              <a:t> form</a:t>
            </a:r>
          </a:p>
          <a:p>
            <a:endParaRPr lang="nl-NL" sz="1400" dirty="0"/>
          </a:p>
          <a:p>
            <a:r>
              <a:rPr lang="nl-NL" sz="1400" dirty="0" err="1"/>
              <a:t>Feedstock</a:t>
            </a:r>
            <a:r>
              <a:rPr lang="nl-NL" sz="1400" dirty="0"/>
              <a:t> </a:t>
            </a:r>
            <a:r>
              <a:rPr lang="nl-NL" sz="1400" dirty="0" err="1"/>
              <a:t>to</a:t>
            </a:r>
            <a:r>
              <a:rPr lang="nl-NL" sz="1400" dirty="0"/>
              <a:t> CCS/U is </a:t>
            </a:r>
            <a:r>
              <a:rPr lang="nl-NL" sz="1400" dirty="0" err="1"/>
              <a:t>rich</a:t>
            </a:r>
            <a:r>
              <a:rPr lang="nl-NL" sz="1400" dirty="0"/>
              <a:t> in CO </a:t>
            </a:r>
            <a:r>
              <a:rPr lang="nl-NL" sz="1400" dirty="0" err="1"/>
              <a:t>and</a:t>
            </a:r>
            <a:r>
              <a:rPr lang="nl-NL" sz="1400" dirty="0"/>
              <a:t> CO</a:t>
            </a:r>
            <a:r>
              <a:rPr lang="nl-NL" sz="1400" baseline="-25000" dirty="0"/>
              <a:t>2</a:t>
            </a:r>
            <a:r>
              <a:rPr lang="nl-NL" sz="1400" dirty="0"/>
              <a:t>; i.e. CO is </a:t>
            </a:r>
            <a:r>
              <a:rPr lang="nl-NL" sz="1400" dirty="0" err="1"/>
              <a:t>the</a:t>
            </a:r>
            <a:r>
              <a:rPr lang="nl-NL" sz="1400" dirty="0"/>
              <a:t> </a:t>
            </a:r>
            <a:r>
              <a:rPr lang="nl-NL" sz="1400" dirty="0" err="1"/>
              <a:t>main</a:t>
            </a:r>
            <a:r>
              <a:rPr lang="nl-NL" sz="1400" dirty="0"/>
              <a:t> </a:t>
            </a:r>
            <a:r>
              <a:rPr lang="nl-NL" sz="1400" dirty="0" err="1"/>
              <a:t>chemical</a:t>
            </a:r>
            <a:r>
              <a:rPr lang="nl-NL" sz="1400" dirty="0"/>
              <a:t> energy carrier</a:t>
            </a:r>
          </a:p>
          <a:p>
            <a:endParaRPr lang="nl-NL" sz="1400" dirty="0"/>
          </a:p>
          <a:p>
            <a:r>
              <a:rPr lang="nl-NL" sz="1400" dirty="0"/>
              <a:t>Power </a:t>
            </a:r>
            <a:r>
              <a:rPr lang="nl-NL" sz="1400" dirty="0" err="1"/>
              <a:t>supply</a:t>
            </a:r>
            <a:r>
              <a:rPr lang="nl-NL" sz="1400" dirty="0"/>
              <a:t> </a:t>
            </a:r>
            <a:r>
              <a:rPr lang="nl-NL" sz="1400" dirty="0" err="1"/>
              <a:t>from</a:t>
            </a:r>
            <a:r>
              <a:rPr lang="nl-NL" sz="1400" dirty="0"/>
              <a:t> de-</a:t>
            </a:r>
            <a:r>
              <a:rPr lang="nl-NL" sz="1400" dirty="0" err="1"/>
              <a:t>carbonized</a:t>
            </a:r>
            <a:r>
              <a:rPr lang="nl-NL" sz="1400" dirty="0"/>
              <a:t> </a:t>
            </a:r>
            <a:r>
              <a:rPr lang="nl-NL" sz="1400" dirty="0" err="1"/>
              <a:t>grid</a:t>
            </a:r>
            <a:r>
              <a:rPr lang="nl-NL" sz="1400" dirty="0"/>
              <a:t>: </a:t>
            </a:r>
            <a:r>
              <a:rPr lang="nl-NL" sz="1400" dirty="0" err="1"/>
              <a:t>higher</a:t>
            </a:r>
            <a:r>
              <a:rPr lang="nl-NL" sz="1400" dirty="0"/>
              <a:t> </a:t>
            </a:r>
            <a:r>
              <a:rPr lang="nl-NL" sz="1400" dirty="0" err="1"/>
              <a:t>penetration</a:t>
            </a:r>
            <a:r>
              <a:rPr lang="nl-NL" sz="1400" dirty="0"/>
              <a:t> of wind </a:t>
            </a:r>
            <a:r>
              <a:rPr lang="nl-NL" sz="1400" dirty="0" err="1"/>
              <a:t>and</a:t>
            </a:r>
            <a:r>
              <a:rPr lang="nl-NL" sz="1400" dirty="0"/>
              <a:t> </a:t>
            </a:r>
            <a:r>
              <a:rPr lang="nl-NL" sz="1400" dirty="0" err="1"/>
              <a:t>solar</a:t>
            </a:r>
            <a:r>
              <a:rPr lang="nl-NL" sz="1400" dirty="0"/>
              <a:t> </a:t>
            </a:r>
            <a:r>
              <a:rPr lang="nl-NL" sz="1400" dirty="0" err="1"/>
              <a:t>based</a:t>
            </a:r>
            <a:r>
              <a:rPr lang="nl-NL" sz="1400" dirty="0"/>
              <a:t> power</a:t>
            </a:r>
          </a:p>
          <a:p>
            <a:endParaRPr lang="nl-NL" sz="1400" dirty="0"/>
          </a:p>
          <a:p>
            <a:r>
              <a:rPr lang="nl-NL" sz="1400" dirty="0"/>
              <a:t>Natural gas import </a:t>
            </a:r>
            <a:r>
              <a:rPr lang="nl-NL" sz="1400" dirty="0" err="1"/>
              <a:t>to</a:t>
            </a:r>
            <a:r>
              <a:rPr lang="nl-NL" sz="1400" dirty="0"/>
              <a:t> </a:t>
            </a:r>
            <a:r>
              <a:rPr lang="nl-NL" sz="1400" dirty="0" err="1"/>
              <a:t>recover</a:t>
            </a:r>
            <a:r>
              <a:rPr lang="nl-NL" sz="1400" dirty="0"/>
              <a:t> energy deficit in </a:t>
            </a:r>
            <a:r>
              <a:rPr lang="nl-NL" sz="1400" dirty="0" err="1"/>
              <a:t>the</a:t>
            </a:r>
            <a:r>
              <a:rPr lang="nl-NL" sz="1400" dirty="0"/>
              <a:t> I&amp;S </a:t>
            </a:r>
            <a:r>
              <a:rPr lang="nl-NL" sz="1400" dirty="0" err="1"/>
              <a:t>works</a:t>
            </a:r>
            <a:r>
              <a:rPr lang="nl-NL" sz="1400" dirty="0"/>
              <a:t> </a:t>
            </a:r>
            <a:r>
              <a:rPr lang="nl-NL" sz="1400" dirty="0" err="1"/>
              <a:t>and</a:t>
            </a:r>
            <a:r>
              <a:rPr lang="nl-NL" sz="1400" dirty="0"/>
              <a:t> CCS/U plant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C84F22A-0E97-485E-8F21-37769D24587C}"/>
              </a:ext>
            </a:extLst>
          </p:cNvPr>
          <p:cNvSpPr txBox="1"/>
          <p:nvPr/>
        </p:nvSpPr>
        <p:spPr>
          <a:xfrm>
            <a:off x="3401878" y="190366"/>
            <a:ext cx="1017384" cy="367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8413841-64BD-4616-A948-470CD64D2BD8}"/>
              </a:ext>
            </a:extLst>
          </p:cNvPr>
          <p:cNvSpPr/>
          <p:nvPr/>
        </p:nvSpPr>
        <p:spPr>
          <a:xfrm>
            <a:off x="266028" y="104498"/>
            <a:ext cx="731097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200" b="1" dirty="0">
                <a:solidFill>
                  <a:srgbClr val="3D7EDB"/>
                </a:solidFill>
              </a:rPr>
              <a:t>Works </a:t>
            </a:r>
            <a:r>
              <a:rPr lang="nl-NL" sz="2200" b="1" dirty="0" err="1">
                <a:solidFill>
                  <a:srgbClr val="3D7EDB"/>
                </a:solidFill>
              </a:rPr>
              <a:t>Arising</a:t>
            </a:r>
            <a:r>
              <a:rPr lang="nl-NL" sz="2200" b="1" dirty="0">
                <a:solidFill>
                  <a:srgbClr val="3D7EDB"/>
                </a:solidFill>
              </a:rPr>
              <a:t> Gases (</a:t>
            </a:r>
            <a:r>
              <a:rPr lang="nl-NL" sz="2200" b="1" dirty="0" err="1">
                <a:solidFill>
                  <a:srgbClr val="3D7EDB"/>
                </a:solidFill>
              </a:rPr>
              <a:t>WAGs</a:t>
            </a:r>
            <a:r>
              <a:rPr lang="nl-NL" sz="2200" b="1" dirty="0">
                <a:solidFill>
                  <a:srgbClr val="3D7EDB"/>
                </a:solidFill>
              </a:rPr>
              <a:t>) as </a:t>
            </a:r>
            <a:r>
              <a:rPr lang="nl-NL" sz="2200" b="1" dirty="0" err="1">
                <a:solidFill>
                  <a:srgbClr val="3D7EDB"/>
                </a:solidFill>
              </a:rPr>
              <a:t>feedstock</a:t>
            </a:r>
            <a:r>
              <a:rPr lang="nl-NL" sz="2200" b="1" dirty="0">
                <a:solidFill>
                  <a:srgbClr val="3D7EDB"/>
                </a:solidFill>
              </a:rPr>
              <a:t> </a:t>
            </a:r>
            <a:r>
              <a:rPr lang="nl-NL" sz="2200" b="1" dirty="0" err="1">
                <a:solidFill>
                  <a:srgbClr val="3D7EDB"/>
                </a:solidFill>
              </a:rPr>
              <a:t>for</a:t>
            </a:r>
            <a:r>
              <a:rPr lang="nl-NL" sz="2200" b="1" dirty="0">
                <a:solidFill>
                  <a:srgbClr val="3D7EDB"/>
                </a:solidFill>
              </a:rPr>
              <a:t> CCS/U</a:t>
            </a:r>
            <a:endParaRPr lang="nl-NL" sz="2200" b="1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4C9FE6B-236A-422D-8736-05F373D052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578" y="795236"/>
            <a:ext cx="4090490" cy="21378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55016D-4354-4E1E-B72E-108CE5270B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337" b="337"/>
          <a:stretch/>
        </p:blipFill>
        <p:spPr>
          <a:xfrm>
            <a:off x="266028" y="579371"/>
            <a:ext cx="4943475" cy="28384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8D072C1-87D5-4EA0-9997-B848D9DEA275}"/>
              </a:ext>
            </a:extLst>
          </p:cNvPr>
          <p:cNvSpPr txBox="1"/>
          <p:nvPr/>
        </p:nvSpPr>
        <p:spPr>
          <a:xfrm>
            <a:off x="266028" y="603536"/>
            <a:ext cx="2143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dirty="0"/>
              <a:t>BFG: Blast </a:t>
            </a:r>
            <a:r>
              <a:rPr lang="nl-NL" sz="800" dirty="0" err="1"/>
              <a:t>furnace</a:t>
            </a:r>
            <a:r>
              <a:rPr lang="nl-NL" sz="800" dirty="0"/>
              <a:t> Gas</a:t>
            </a:r>
          </a:p>
          <a:p>
            <a:r>
              <a:rPr lang="nl-NL" sz="800" dirty="0"/>
              <a:t>BOFG: Basic </a:t>
            </a:r>
            <a:r>
              <a:rPr lang="nl-NL" sz="800" dirty="0" err="1"/>
              <a:t>oxygen</a:t>
            </a:r>
            <a:r>
              <a:rPr lang="nl-NL" sz="800" dirty="0"/>
              <a:t> </a:t>
            </a:r>
            <a:r>
              <a:rPr lang="nl-NL" sz="800" dirty="0" err="1"/>
              <a:t>furnace</a:t>
            </a:r>
            <a:r>
              <a:rPr lang="nl-NL" sz="800" dirty="0"/>
              <a:t> gas</a:t>
            </a:r>
          </a:p>
          <a:p>
            <a:r>
              <a:rPr lang="nl-NL" sz="800" dirty="0"/>
              <a:t>COG: Coke oven gas</a:t>
            </a:r>
          </a:p>
          <a:p>
            <a:r>
              <a:rPr lang="nl-NL" sz="800" dirty="0"/>
              <a:t>NG: Natural Gas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7D6FB7-36E3-43D5-A495-88921AC71A3D}"/>
              </a:ext>
            </a:extLst>
          </p:cNvPr>
          <p:cNvSpPr/>
          <p:nvPr/>
        </p:nvSpPr>
        <p:spPr>
          <a:xfrm>
            <a:off x="3773072" y="2557110"/>
            <a:ext cx="798928" cy="587866"/>
          </a:xfrm>
          <a:prstGeom prst="rect">
            <a:avLst/>
          </a:prstGeom>
          <a:solidFill>
            <a:srgbClr val="3D7EDB"/>
          </a:solidFill>
          <a:ln w="317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59D52E-819F-43C3-A10A-9CFAE3DB4E78}"/>
              </a:ext>
            </a:extLst>
          </p:cNvPr>
          <p:cNvSpPr txBox="1"/>
          <p:nvPr/>
        </p:nvSpPr>
        <p:spPr>
          <a:xfrm>
            <a:off x="3773658" y="2597127"/>
            <a:ext cx="95011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/>
              <a:t>Heat </a:t>
            </a:r>
            <a:r>
              <a:rPr lang="nl-NL" sz="900" dirty="0" err="1"/>
              <a:t>and</a:t>
            </a:r>
            <a:r>
              <a:rPr lang="nl-NL" sz="900" dirty="0"/>
              <a:t> power </a:t>
            </a:r>
            <a:r>
              <a:rPr lang="nl-NL" sz="900" dirty="0" err="1"/>
              <a:t>generation</a:t>
            </a:r>
            <a:endParaRPr lang="nl-NL" sz="900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25C1D95-C3F2-4B27-A797-62F7AF8FA987}"/>
              </a:ext>
            </a:extLst>
          </p:cNvPr>
          <p:cNvCxnSpPr>
            <a:cxnSpLocks/>
          </p:cNvCxnSpPr>
          <p:nvPr/>
        </p:nvCxnSpPr>
        <p:spPr>
          <a:xfrm>
            <a:off x="731382" y="1385888"/>
            <a:ext cx="1918949" cy="914400"/>
          </a:xfrm>
          <a:prstGeom prst="straightConnector1">
            <a:avLst/>
          </a:prstGeom>
          <a:ln w="19050">
            <a:solidFill>
              <a:srgbClr val="BEB9A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E496C1C-8332-483E-8F94-05486A75210D}"/>
              </a:ext>
            </a:extLst>
          </p:cNvPr>
          <p:cNvCxnSpPr>
            <a:cxnSpLocks/>
          </p:cNvCxnSpPr>
          <p:nvPr/>
        </p:nvCxnSpPr>
        <p:spPr>
          <a:xfrm>
            <a:off x="731382" y="1363028"/>
            <a:ext cx="3041690" cy="1303349"/>
          </a:xfrm>
          <a:prstGeom prst="straightConnector1">
            <a:avLst/>
          </a:prstGeom>
          <a:ln w="19050">
            <a:solidFill>
              <a:srgbClr val="BEB9A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2898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7380897-11E2-4649-9095-5D3F93C6D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465" y="-830698"/>
            <a:ext cx="4114797" cy="799032"/>
          </a:xfrm>
        </p:spPr>
        <p:txBody>
          <a:bodyPr/>
          <a:lstStyle/>
          <a:p>
            <a:r>
              <a:rPr lang="nl-NL" dirty="0"/>
              <a:t>Gas </a:t>
            </a:r>
            <a:r>
              <a:rPr lang="nl-NL" dirty="0" err="1"/>
              <a:t>network</a:t>
            </a:r>
            <a:r>
              <a:rPr lang="nl-NL" dirty="0"/>
              <a:t>: Re-thinking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5D86BA-ED7A-46F0-AAE9-0AA90B00585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385243" y="4733119"/>
            <a:ext cx="346802" cy="446102"/>
          </a:xfrm>
        </p:spPr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6</a:t>
            </a:fld>
            <a:endParaRPr lang="en-GB" noProof="0" dirty="0">
              <a:solidFill>
                <a:srgbClr val="FFFFFF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E0F6C15-4695-480B-9D62-BB91A6E47E57}"/>
              </a:ext>
            </a:extLst>
          </p:cNvPr>
          <p:cNvSpPr txBox="1"/>
          <p:nvPr/>
        </p:nvSpPr>
        <p:spPr>
          <a:xfrm>
            <a:off x="266028" y="3459996"/>
            <a:ext cx="7246479" cy="1600438"/>
          </a:xfrm>
          <a:prstGeom prst="rect">
            <a:avLst/>
          </a:prstGeom>
          <a:noFill/>
          <a:ln w="28575">
            <a:solidFill>
              <a:srgbClr val="3D7EDB"/>
            </a:solidFill>
          </a:ln>
        </p:spPr>
        <p:txBody>
          <a:bodyPr wrap="square" rtlCol="0">
            <a:spAutoFit/>
          </a:bodyPr>
          <a:lstStyle/>
          <a:p>
            <a:r>
              <a:rPr lang="nl-NL" sz="1400" dirty="0" err="1"/>
              <a:t>Contain</a:t>
            </a:r>
            <a:r>
              <a:rPr lang="nl-NL" sz="1400" dirty="0"/>
              <a:t> </a:t>
            </a:r>
            <a:r>
              <a:rPr lang="nl-NL" sz="1400" dirty="0" err="1"/>
              <a:t>the</a:t>
            </a:r>
            <a:r>
              <a:rPr lang="nl-NL" sz="1400" dirty="0"/>
              <a:t> </a:t>
            </a:r>
            <a:r>
              <a:rPr lang="nl-NL" sz="1400" dirty="0" err="1"/>
              <a:t>gaseous</a:t>
            </a:r>
            <a:r>
              <a:rPr lang="nl-NL" sz="1400" dirty="0"/>
              <a:t> carbon in transport ready </a:t>
            </a:r>
            <a:r>
              <a:rPr lang="nl-NL" sz="1400" dirty="0" err="1"/>
              <a:t>for</a:t>
            </a:r>
            <a:r>
              <a:rPr lang="nl-NL" sz="1400" dirty="0"/>
              <a:t> storage </a:t>
            </a:r>
            <a:r>
              <a:rPr lang="nl-NL" sz="1400" dirty="0" err="1"/>
              <a:t>and</a:t>
            </a:r>
            <a:r>
              <a:rPr lang="nl-NL" sz="1400" dirty="0"/>
              <a:t> </a:t>
            </a:r>
            <a:r>
              <a:rPr lang="nl-NL" sz="1400" dirty="0" err="1"/>
              <a:t>utilisation</a:t>
            </a:r>
            <a:r>
              <a:rPr lang="nl-NL" sz="1400" dirty="0"/>
              <a:t> form</a:t>
            </a:r>
          </a:p>
          <a:p>
            <a:endParaRPr lang="nl-NL" sz="1400" dirty="0"/>
          </a:p>
          <a:p>
            <a:r>
              <a:rPr lang="nl-NL" sz="1400" dirty="0" err="1"/>
              <a:t>Feedstock</a:t>
            </a:r>
            <a:r>
              <a:rPr lang="nl-NL" sz="1400" dirty="0"/>
              <a:t> </a:t>
            </a:r>
            <a:r>
              <a:rPr lang="nl-NL" sz="1400" dirty="0" err="1"/>
              <a:t>to</a:t>
            </a:r>
            <a:r>
              <a:rPr lang="nl-NL" sz="1400" dirty="0"/>
              <a:t> CCS/U is </a:t>
            </a:r>
            <a:r>
              <a:rPr lang="nl-NL" sz="1400" dirty="0" err="1"/>
              <a:t>rich</a:t>
            </a:r>
            <a:r>
              <a:rPr lang="nl-NL" sz="1400" dirty="0"/>
              <a:t> in CO </a:t>
            </a:r>
            <a:r>
              <a:rPr lang="nl-NL" sz="1400" dirty="0" err="1"/>
              <a:t>and</a:t>
            </a:r>
            <a:r>
              <a:rPr lang="nl-NL" sz="1400" dirty="0"/>
              <a:t> CO</a:t>
            </a:r>
            <a:r>
              <a:rPr lang="nl-NL" sz="1400" baseline="-25000" dirty="0"/>
              <a:t>2</a:t>
            </a:r>
            <a:r>
              <a:rPr lang="nl-NL" sz="1400" dirty="0"/>
              <a:t>; i.e. CO is </a:t>
            </a:r>
            <a:r>
              <a:rPr lang="nl-NL" sz="1400" dirty="0" err="1"/>
              <a:t>the</a:t>
            </a:r>
            <a:r>
              <a:rPr lang="nl-NL" sz="1400" dirty="0"/>
              <a:t> </a:t>
            </a:r>
            <a:r>
              <a:rPr lang="nl-NL" sz="1400" dirty="0" err="1"/>
              <a:t>main</a:t>
            </a:r>
            <a:r>
              <a:rPr lang="nl-NL" sz="1400" dirty="0"/>
              <a:t> </a:t>
            </a:r>
            <a:r>
              <a:rPr lang="nl-NL" sz="1400" dirty="0" err="1"/>
              <a:t>chemical</a:t>
            </a:r>
            <a:r>
              <a:rPr lang="nl-NL" sz="1400" dirty="0"/>
              <a:t> energy carrier</a:t>
            </a:r>
          </a:p>
          <a:p>
            <a:endParaRPr lang="nl-NL" sz="1400" dirty="0"/>
          </a:p>
          <a:p>
            <a:r>
              <a:rPr lang="nl-NL" sz="1400" dirty="0"/>
              <a:t>Power </a:t>
            </a:r>
            <a:r>
              <a:rPr lang="nl-NL" sz="1400" dirty="0" err="1"/>
              <a:t>supply</a:t>
            </a:r>
            <a:r>
              <a:rPr lang="nl-NL" sz="1400" dirty="0"/>
              <a:t> </a:t>
            </a:r>
            <a:r>
              <a:rPr lang="nl-NL" sz="1400" dirty="0" err="1"/>
              <a:t>from</a:t>
            </a:r>
            <a:r>
              <a:rPr lang="nl-NL" sz="1400" dirty="0"/>
              <a:t> de-</a:t>
            </a:r>
            <a:r>
              <a:rPr lang="nl-NL" sz="1400" dirty="0" err="1"/>
              <a:t>carbonized</a:t>
            </a:r>
            <a:r>
              <a:rPr lang="nl-NL" sz="1400" dirty="0"/>
              <a:t> </a:t>
            </a:r>
            <a:r>
              <a:rPr lang="nl-NL" sz="1400" dirty="0" err="1"/>
              <a:t>grid</a:t>
            </a:r>
            <a:r>
              <a:rPr lang="nl-NL" sz="1400" dirty="0"/>
              <a:t>: </a:t>
            </a:r>
            <a:r>
              <a:rPr lang="nl-NL" sz="1400" dirty="0" err="1"/>
              <a:t>higher</a:t>
            </a:r>
            <a:r>
              <a:rPr lang="nl-NL" sz="1400" dirty="0"/>
              <a:t> </a:t>
            </a:r>
            <a:r>
              <a:rPr lang="nl-NL" sz="1400" dirty="0" err="1"/>
              <a:t>penetration</a:t>
            </a:r>
            <a:r>
              <a:rPr lang="nl-NL" sz="1400" dirty="0"/>
              <a:t> of wind </a:t>
            </a:r>
            <a:r>
              <a:rPr lang="nl-NL" sz="1400" dirty="0" err="1"/>
              <a:t>and</a:t>
            </a:r>
            <a:r>
              <a:rPr lang="nl-NL" sz="1400" dirty="0"/>
              <a:t> </a:t>
            </a:r>
            <a:r>
              <a:rPr lang="nl-NL" sz="1400" dirty="0" err="1"/>
              <a:t>solar</a:t>
            </a:r>
            <a:r>
              <a:rPr lang="nl-NL" sz="1400" dirty="0"/>
              <a:t> </a:t>
            </a:r>
            <a:r>
              <a:rPr lang="nl-NL" sz="1400" dirty="0" err="1"/>
              <a:t>based</a:t>
            </a:r>
            <a:r>
              <a:rPr lang="nl-NL" sz="1400" dirty="0"/>
              <a:t> power</a:t>
            </a:r>
          </a:p>
          <a:p>
            <a:endParaRPr lang="nl-NL" sz="1400" dirty="0"/>
          </a:p>
          <a:p>
            <a:r>
              <a:rPr lang="nl-NL" sz="1400" dirty="0"/>
              <a:t>Natural gas import </a:t>
            </a:r>
            <a:r>
              <a:rPr lang="nl-NL" sz="1400" dirty="0" err="1"/>
              <a:t>to</a:t>
            </a:r>
            <a:r>
              <a:rPr lang="nl-NL" sz="1400" dirty="0"/>
              <a:t> </a:t>
            </a:r>
            <a:r>
              <a:rPr lang="nl-NL" sz="1400" dirty="0" err="1"/>
              <a:t>recover</a:t>
            </a:r>
            <a:r>
              <a:rPr lang="nl-NL" sz="1400" dirty="0"/>
              <a:t> energy deficit in </a:t>
            </a:r>
            <a:r>
              <a:rPr lang="nl-NL" sz="1400" dirty="0" err="1"/>
              <a:t>the</a:t>
            </a:r>
            <a:r>
              <a:rPr lang="nl-NL" sz="1400" dirty="0"/>
              <a:t> I&amp;S </a:t>
            </a:r>
            <a:r>
              <a:rPr lang="nl-NL" sz="1400" dirty="0" err="1"/>
              <a:t>works</a:t>
            </a:r>
            <a:r>
              <a:rPr lang="nl-NL" sz="1400" dirty="0"/>
              <a:t> </a:t>
            </a:r>
            <a:r>
              <a:rPr lang="nl-NL" sz="1400" dirty="0" err="1"/>
              <a:t>and</a:t>
            </a:r>
            <a:r>
              <a:rPr lang="nl-NL" sz="1400" dirty="0"/>
              <a:t> CCS/U plant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C84F22A-0E97-485E-8F21-37769D24587C}"/>
              </a:ext>
            </a:extLst>
          </p:cNvPr>
          <p:cNvSpPr txBox="1"/>
          <p:nvPr/>
        </p:nvSpPr>
        <p:spPr>
          <a:xfrm>
            <a:off x="3401878" y="190366"/>
            <a:ext cx="1017384" cy="367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8413841-64BD-4616-A948-470CD64D2BD8}"/>
              </a:ext>
            </a:extLst>
          </p:cNvPr>
          <p:cNvSpPr/>
          <p:nvPr/>
        </p:nvSpPr>
        <p:spPr>
          <a:xfrm>
            <a:off x="266028" y="104498"/>
            <a:ext cx="731097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200" b="1" dirty="0">
                <a:solidFill>
                  <a:srgbClr val="3D7EDB"/>
                </a:solidFill>
              </a:rPr>
              <a:t>Works </a:t>
            </a:r>
            <a:r>
              <a:rPr lang="nl-NL" sz="2200" b="1" dirty="0" err="1">
                <a:solidFill>
                  <a:srgbClr val="3D7EDB"/>
                </a:solidFill>
              </a:rPr>
              <a:t>Arising</a:t>
            </a:r>
            <a:r>
              <a:rPr lang="nl-NL" sz="2200" b="1" dirty="0">
                <a:solidFill>
                  <a:srgbClr val="3D7EDB"/>
                </a:solidFill>
              </a:rPr>
              <a:t> Gases (</a:t>
            </a:r>
            <a:r>
              <a:rPr lang="nl-NL" sz="2200" b="1" dirty="0" err="1">
                <a:solidFill>
                  <a:srgbClr val="3D7EDB"/>
                </a:solidFill>
              </a:rPr>
              <a:t>WAGs</a:t>
            </a:r>
            <a:r>
              <a:rPr lang="nl-NL" sz="2200" b="1" dirty="0">
                <a:solidFill>
                  <a:srgbClr val="3D7EDB"/>
                </a:solidFill>
              </a:rPr>
              <a:t>) as </a:t>
            </a:r>
            <a:r>
              <a:rPr lang="nl-NL" sz="2200" b="1" dirty="0" err="1">
                <a:solidFill>
                  <a:srgbClr val="3D7EDB"/>
                </a:solidFill>
              </a:rPr>
              <a:t>feedstock</a:t>
            </a:r>
            <a:r>
              <a:rPr lang="nl-NL" sz="2200" b="1" dirty="0">
                <a:solidFill>
                  <a:srgbClr val="3D7EDB"/>
                </a:solidFill>
              </a:rPr>
              <a:t> </a:t>
            </a:r>
            <a:r>
              <a:rPr lang="nl-NL" sz="2200" b="1" dirty="0" err="1">
                <a:solidFill>
                  <a:srgbClr val="3D7EDB"/>
                </a:solidFill>
              </a:rPr>
              <a:t>for</a:t>
            </a:r>
            <a:r>
              <a:rPr lang="nl-NL" sz="2200" b="1" dirty="0">
                <a:solidFill>
                  <a:srgbClr val="3D7EDB"/>
                </a:solidFill>
              </a:rPr>
              <a:t> CCS/U</a:t>
            </a:r>
            <a:endParaRPr lang="nl-NL" sz="22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55016D-4354-4E1E-B72E-108CE5270B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337" b="337"/>
          <a:stretch/>
        </p:blipFill>
        <p:spPr>
          <a:xfrm>
            <a:off x="266028" y="579371"/>
            <a:ext cx="4943475" cy="28384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8D072C1-87D5-4EA0-9997-B848D9DEA275}"/>
              </a:ext>
            </a:extLst>
          </p:cNvPr>
          <p:cNvSpPr txBox="1"/>
          <p:nvPr/>
        </p:nvSpPr>
        <p:spPr>
          <a:xfrm>
            <a:off x="266028" y="603536"/>
            <a:ext cx="2143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dirty="0"/>
              <a:t>BFG: Blast </a:t>
            </a:r>
            <a:r>
              <a:rPr lang="nl-NL" sz="800" dirty="0" err="1"/>
              <a:t>furnace</a:t>
            </a:r>
            <a:r>
              <a:rPr lang="nl-NL" sz="800" dirty="0"/>
              <a:t> Gas</a:t>
            </a:r>
          </a:p>
          <a:p>
            <a:r>
              <a:rPr lang="nl-NL" sz="800" dirty="0"/>
              <a:t>BOFG: Basic </a:t>
            </a:r>
            <a:r>
              <a:rPr lang="nl-NL" sz="800" dirty="0" err="1"/>
              <a:t>oxygen</a:t>
            </a:r>
            <a:r>
              <a:rPr lang="nl-NL" sz="800" dirty="0"/>
              <a:t> </a:t>
            </a:r>
            <a:r>
              <a:rPr lang="nl-NL" sz="800" dirty="0" err="1"/>
              <a:t>furnace</a:t>
            </a:r>
            <a:r>
              <a:rPr lang="nl-NL" sz="800" dirty="0"/>
              <a:t> gas</a:t>
            </a:r>
          </a:p>
          <a:p>
            <a:r>
              <a:rPr lang="nl-NL" sz="800" dirty="0"/>
              <a:t>COG: Coke oven gas</a:t>
            </a:r>
          </a:p>
          <a:p>
            <a:r>
              <a:rPr lang="nl-NL" sz="800" dirty="0"/>
              <a:t>NG: Natural Gas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7D6FB7-36E3-43D5-A495-88921AC71A3D}"/>
              </a:ext>
            </a:extLst>
          </p:cNvPr>
          <p:cNvSpPr/>
          <p:nvPr/>
        </p:nvSpPr>
        <p:spPr>
          <a:xfrm>
            <a:off x="3773072" y="2557110"/>
            <a:ext cx="798928" cy="587866"/>
          </a:xfrm>
          <a:prstGeom prst="rect">
            <a:avLst/>
          </a:prstGeom>
          <a:solidFill>
            <a:srgbClr val="3D7EDB"/>
          </a:solidFill>
          <a:ln w="317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59D52E-819F-43C3-A10A-9CFAE3DB4E78}"/>
              </a:ext>
            </a:extLst>
          </p:cNvPr>
          <p:cNvSpPr txBox="1"/>
          <p:nvPr/>
        </p:nvSpPr>
        <p:spPr>
          <a:xfrm>
            <a:off x="3773658" y="2597127"/>
            <a:ext cx="95011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/>
              <a:t>Heat </a:t>
            </a:r>
            <a:r>
              <a:rPr lang="nl-NL" sz="900" dirty="0" err="1"/>
              <a:t>and</a:t>
            </a:r>
            <a:r>
              <a:rPr lang="nl-NL" sz="900" dirty="0"/>
              <a:t> power </a:t>
            </a:r>
            <a:r>
              <a:rPr lang="nl-NL" sz="900" dirty="0" err="1"/>
              <a:t>generation</a:t>
            </a:r>
            <a:endParaRPr lang="nl-NL" sz="900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25C1D95-C3F2-4B27-A797-62F7AF8FA987}"/>
              </a:ext>
            </a:extLst>
          </p:cNvPr>
          <p:cNvCxnSpPr>
            <a:cxnSpLocks/>
          </p:cNvCxnSpPr>
          <p:nvPr/>
        </p:nvCxnSpPr>
        <p:spPr>
          <a:xfrm>
            <a:off x="731382" y="1385888"/>
            <a:ext cx="1918949" cy="914400"/>
          </a:xfrm>
          <a:prstGeom prst="straightConnector1">
            <a:avLst/>
          </a:prstGeom>
          <a:ln w="19050">
            <a:solidFill>
              <a:srgbClr val="BEB9A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E496C1C-8332-483E-8F94-05486A75210D}"/>
              </a:ext>
            </a:extLst>
          </p:cNvPr>
          <p:cNvCxnSpPr>
            <a:cxnSpLocks/>
          </p:cNvCxnSpPr>
          <p:nvPr/>
        </p:nvCxnSpPr>
        <p:spPr>
          <a:xfrm>
            <a:off x="731382" y="1363028"/>
            <a:ext cx="3041690" cy="1303349"/>
          </a:xfrm>
          <a:prstGeom prst="straightConnector1">
            <a:avLst/>
          </a:prstGeom>
          <a:ln w="19050">
            <a:solidFill>
              <a:srgbClr val="BEB9A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B4C9FE6B-236A-422D-8736-05F373D052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688" y="83066"/>
            <a:ext cx="6218058" cy="324984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4" name="Picture 2" descr="Gerelateerde afbeelding">
            <a:extLst>
              <a:ext uri="{FF2B5EF4-FFF2-40B4-BE49-F238E27FC236}">
                <a16:creationId xmlns:a16="http://schemas.microsoft.com/office/drawing/2014/main" id="{62B1543E-6C42-4E49-8E54-73AE4240D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893" y="3403150"/>
            <a:ext cx="5477647" cy="1635852"/>
          </a:xfrm>
          <a:prstGeom prst="rect">
            <a:avLst/>
          </a:prstGeom>
          <a:noFill/>
          <a:ln w="12700"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7980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6461AA-6075-4C60-B703-98F044832C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2" y="1184447"/>
            <a:ext cx="3275063" cy="3394800"/>
          </a:xfrm>
        </p:spPr>
        <p:txBody>
          <a:bodyPr/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Methanol (</a:t>
            </a:r>
            <a:r>
              <a:rPr lang="nl-NL" dirty="0" err="1"/>
              <a:t>Hydrogenation</a:t>
            </a:r>
            <a:r>
              <a:rPr lang="nl-NL" dirty="0"/>
              <a:t>) :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err="1"/>
              <a:t>Alkane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alkene</a:t>
            </a:r>
            <a:r>
              <a:rPr lang="nl-NL" dirty="0"/>
              <a:t> </a:t>
            </a:r>
            <a:r>
              <a:rPr lang="nl-NL" dirty="0" err="1"/>
              <a:t>chains</a:t>
            </a:r>
            <a:endParaRPr lang="nl-NL" dirty="0"/>
          </a:p>
          <a:p>
            <a:pPr marL="0" indent="0">
              <a:buNone/>
            </a:pPr>
            <a:r>
              <a:rPr lang="nl-NL" dirty="0"/>
              <a:t>(F-T </a:t>
            </a:r>
            <a:r>
              <a:rPr lang="nl-NL" dirty="0" err="1"/>
              <a:t>synthesiz</a:t>
            </a:r>
            <a:r>
              <a:rPr lang="nl-NL" dirty="0"/>
              <a:t>) :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 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2B475C9-ACE9-475E-9CD1-3ED807025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692" y="226571"/>
            <a:ext cx="8028122" cy="799032"/>
          </a:xfrm>
        </p:spPr>
        <p:txBody>
          <a:bodyPr/>
          <a:lstStyle/>
          <a:p>
            <a:r>
              <a:rPr lang="nl-NL" dirty="0"/>
              <a:t>CCS/U concept: </a:t>
            </a:r>
            <a:br>
              <a:rPr lang="nl-NL" dirty="0"/>
            </a:br>
            <a:r>
              <a:rPr lang="nl-NL" b="0" dirty="0"/>
              <a:t>Re-</a:t>
            </a:r>
            <a:r>
              <a:rPr lang="nl-NL" b="0" dirty="0" err="1"/>
              <a:t>use</a:t>
            </a:r>
            <a:r>
              <a:rPr lang="nl-NL" b="0" dirty="0"/>
              <a:t> carbon </a:t>
            </a:r>
            <a:r>
              <a:rPr lang="nl-NL" b="0" dirty="0" err="1"/>
              <a:t>feedstock</a:t>
            </a:r>
            <a:r>
              <a:rPr lang="nl-NL" b="0" dirty="0"/>
              <a:t> </a:t>
            </a:r>
            <a:r>
              <a:rPr lang="nl-NL" b="0" dirty="0" err="1"/>
              <a:t>and</a:t>
            </a:r>
            <a:r>
              <a:rPr lang="nl-NL" b="0" dirty="0"/>
              <a:t> store </a:t>
            </a:r>
            <a:r>
              <a:rPr lang="nl-NL" b="0" dirty="0" err="1"/>
              <a:t>un-used</a:t>
            </a:r>
            <a:r>
              <a:rPr lang="nl-NL" b="0" dirty="0"/>
              <a:t> CO</a:t>
            </a:r>
            <a:r>
              <a:rPr lang="nl-NL" b="0" baseline="-25000" dirty="0"/>
              <a:t>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35782D-74A8-41A8-96EC-E45E78E009E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7</a:t>
            </a:fld>
            <a:endParaRPr lang="en-GB" noProof="0" dirty="0">
              <a:solidFill>
                <a:srgbClr val="FFFFF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065C26-B0CD-4166-8AED-D3FCCD826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8604" y="2098567"/>
            <a:ext cx="1152525" cy="1085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4239F3-CE8F-44F5-9DC0-25C2BE37C0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8604" y="3184417"/>
            <a:ext cx="1266825" cy="8667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BEAF7F8-F159-4980-BA7C-6B4E7A98B0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8297" y="3129205"/>
            <a:ext cx="600075" cy="8667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73B399E-F5AC-4067-9F05-4EBC66FD43E2}"/>
              </a:ext>
            </a:extLst>
          </p:cNvPr>
          <p:cNvSpPr txBox="1"/>
          <p:nvPr/>
        </p:nvSpPr>
        <p:spPr>
          <a:xfrm>
            <a:off x="6646832" y="2014866"/>
            <a:ext cx="23911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endParaRPr lang="nl-NL" sz="1400" dirty="0"/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r>
              <a:rPr lang="nl-NL" sz="1400" dirty="0"/>
              <a:t>Thermo – </a:t>
            </a:r>
            <a:r>
              <a:rPr lang="nl-NL" sz="1400" dirty="0" err="1"/>
              <a:t>chemical</a:t>
            </a:r>
            <a:r>
              <a:rPr lang="nl-NL" sz="1400" dirty="0"/>
              <a:t> </a:t>
            </a:r>
            <a:r>
              <a:rPr lang="nl-NL" sz="1400" dirty="0" err="1"/>
              <a:t>conversion</a:t>
            </a:r>
            <a:r>
              <a:rPr lang="nl-NL" sz="1400" dirty="0"/>
              <a:t> </a:t>
            </a:r>
            <a:r>
              <a:rPr lang="nl-NL" sz="1400" dirty="0" err="1"/>
              <a:t>to</a:t>
            </a:r>
            <a:r>
              <a:rPr lang="nl-NL" sz="1400" dirty="0"/>
              <a:t> re-</a:t>
            </a:r>
            <a:r>
              <a:rPr lang="nl-NL" sz="1400" dirty="0" err="1"/>
              <a:t>use</a:t>
            </a:r>
            <a:r>
              <a:rPr lang="nl-NL" sz="1400" dirty="0"/>
              <a:t> as transport </a:t>
            </a:r>
            <a:r>
              <a:rPr lang="nl-NL" sz="1400" dirty="0" err="1"/>
              <a:t>fuel</a:t>
            </a:r>
            <a:r>
              <a:rPr lang="nl-NL" sz="1400" dirty="0"/>
              <a:t> </a:t>
            </a:r>
            <a:r>
              <a:rPr lang="nl-NL" sz="1400" dirty="0" err="1"/>
              <a:t>and</a:t>
            </a:r>
            <a:r>
              <a:rPr lang="nl-NL" sz="1400" dirty="0"/>
              <a:t>/ or base </a:t>
            </a:r>
            <a:r>
              <a:rPr lang="nl-NL" sz="1400" dirty="0" err="1"/>
              <a:t>materials</a:t>
            </a:r>
            <a:endParaRPr lang="nl-NL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E07107-2C69-4546-A2B1-D43E573C8EB6}"/>
              </a:ext>
            </a:extLst>
          </p:cNvPr>
          <p:cNvSpPr txBox="1"/>
          <p:nvPr/>
        </p:nvSpPr>
        <p:spPr>
          <a:xfrm>
            <a:off x="597693" y="4007790"/>
            <a:ext cx="7410452" cy="1097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r>
              <a:rPr lang="nl-NL" sz="1400" dirty="0" err="1"/>
              <a:t>Current</a:t>
            </a:r>
            <a:r>
              <a:rPr lang="nl-NL" sz="1400" dirty="0"/>
              <a:t> steel mill gas </a:t>
            </a:r>
            <a:r>
              <a:rPr lang="nl-NL" sz="1400" dirty="0" err="1"/>
              <a:t>scheme</a:t>
            </a:r>
            <a:r>
              <a:rPr lang="nl-NL" sz="1400" dirty="0"/>
              <a:t> does </a:t>
            </a:r>
            <a:r>
              <a:rPr lang="nl-NL" sz="1400" dirty="0" err="1"/>
              <a:t>not</a:t>
            </a:r>
            <a:r>
              <a:rPr lang="nl-NL" sz="1400" dirty="0"/>
              <a:t> </a:t>
            </a:r>
            <a:r>
              <a:rPr lang="nl-NL" sz="1400" dirty="0" err="1"/>
              <a:t>readily</a:t>
            </a:r>
            <a:r>
              <a:rPr lang="nl-NL" sz="1400" dirty="0"/>
              <a:t> </a:t>
            </a:r>
            <a:r>
              <a:rPr lang="nl-NL" sz="1400" dirty="0" err="1"/>
              <a:t>supply</a:t>
            </a:r>
            <a:r>
              <a:rPr lang="nl-NL" sz="1400" dirty="0"/>
              <a:t> H</a:t>
            </a:r>
            <a:r>
              <a:rPr lang="nl-NL" sz="1400" baseline="-25000" dirty="0"/>
              <a:t>2</a:t>
            </a:r>
            <a:r>
              <a:rPr lang="nl-NL" sz="1400" dirty="0"/>
              <a:t> </a:t>
            </a:r>
            <a:r>
              <a:rPr lang="nl-NL" sz="1400" dirty="0" err="1"/>
              <a:t>to</a:t>
            </a:r>
            <a:r>
              <a:rPr lang="nl-NL" sz="1400" dirty="0"/>
              <a:t> </a:t>
            </a:r>
            <a:r>
              <a:rPr lang="nl-NL" sz="1400" dirty="0" err="1"/>
              <a:t>convert</a:t>
            </a:r>
            <a:r>
              <a:rPr lang="nl-NL" sz="1400" dirty="0"/>
              <a:t> </a:t>
            </a:r>
            <a:r>
              <a:rPr lang="nl-NL" sz="1400" dirty="0" err="1"/>
              <a:t>all</a:t>
            </a:r>
            <a:r>
              <a:rPr lang="nl-NL" sz="1400" dirty="0"/>
              <a:t> carbon; </a:t>
            </a:r>
          </a:p>
          <a:p>
            <a:pPr>
              <a:buClr>
                <a:srgbClr val="3D7EDB"/>
              </a:buClr>
            </a:pPr>
            <a:r>
              <a:rPr lang="nl-NL" sz="1400" dirty="0"/>
              <a:t>      H</a:t>
            </a:r>
            <a:r>
              <a:rPr lang="nl-NL" sz="1400" baseline="-25000" dirty="0"/>
              <a:t>2</a:t>
            </a:r>
            <a:r>
              <a:rPr lang="nl-NL" sz="1400" dirty="0"/>
              <a:t> : (CO+CO</a:t>
            </a:r>
            <a:r>
              <a:rPr lang="nl-NL" sz="1400" baseline="-25000" dirty="0"/>
              <a:t>2</a:t>
            </a:r>
            <a:r>
              <a:rPr lang="nl-NL" sz="1400" dirty="0"/>
              <a:t>) = 1 : 10 </a:t>
            </a:r>
            <a:r>
              <a:rPr lang="nl-NL" sz="1400" dirty="0" err="1"/>
              <a:t>mols</a:t>
            </a:r>
            <a:r>
              <a:rPr lang="nl-NL" sz="1400" dirty="0"/>
              <a:t>.</a:t>
            </a:r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endParaRPr lang="nl-NL" sz="1400" baseline="-25000" dirty="0"/>
          </a:p>
          <a:p>
            <a:pPr marL="285750" indent="-285750">
              <a:buClr>
                <a:srgbClr val="3D7EDB"/>
              </a:buClr>
              <a:buFont typeface="Wingdings" panose="05000000000000000000" pitchFamily="2" charset="2"/>
              <a:buChar char="§"/>
            </a:pPr>
            <a:r>
              <a:rPr lang="nl-NL" sz="1400" dirty="0"/>
              <a:t>CCS/U </a:t>
            </a:r>
            <a:r>
              <a:rPr lang="nl-NL" sz="1400" dirty="0" err="1"/>
              <a:t>application</a:t>
            </a:r>
            <a:r>
              <a:rPr lang="nl-NL" sz="1400" dirty="0"/>
              <a:t> </a:t>
            </a:r>
            <a:r>
              <a:rPr lang="nl-NL" sz="1400" dirty="0" err="1"/>
              <a:t>requires</a:t>
            </a:r>
            <a:r>
              <a:rPr lang="nl-NL" sz="1400" dirty="0"/>
              <a:t> gas processing </a:t>
            </a:r>
            <a:r>
              <a:rPr lang="nl-NL" sz="1400" dirty="0" err="1"/>
              <a:t>and</a:t>
            </a:r>
            <a:r>
              <a:rPr lang="nl-NL" sz="1400" dirty="0"/>
              <a:t> </a:t>
            </a:r>
            <a:r>
              <a:rPr lang="nl-NL" sz="1400" dirty="0" err="1"/>
              <a:t>compression</a:t>
            </a:r>
            <a:r>
              <a:rPr lang="nl-NL" sz="1400" dirty="0"/>
              <a:t> steps </a:t>
            </a:r>
            <a:r>
              <a:rPr lang="nl-NL" sz="1400" dirty="0" err="1"/>
              <a:t>up-stream</a:t>
            </a:r>
            <a:r>
              <a:rPr lang="nl-NL" sz="1400" dirty="0"/>
              <a:t> </a:t>
            </a:r>
            <a:r>
              <a:rPr lang="nl-NL" sz="1400" dirty="0" err="1"/>
              <a:t>to</a:t>
            </a:r>
            <a:r>
              <a:rPr lang="nl-NL" sz="1400" dirty="0"/>
              <a:t> </a:t>
            </a:r>
            <a:r>
              <a:rPr lang="nl-NL" sz="1400" dirty="0" err="1"/>
              <a:t>the</a:t>
            </a:r>
            <a:r>
              <a:rPr lang="nl-NL" sz="1400" dirty="0"/>
              <a:t> </a:t>
            </a:r>
            <a:r>
              <a:rPr lang="nl-NL" sz="1400" dirty="0" err="1"/>
              <a:t>chemical</a:t>
            </a:r>
            <a:r>
              <a:rPr lang="nl-NL" sz="1400" dirty="0"/>
              <a:t> </a:t>
            </a:r>
            <a:r>
              <a:rPr lang="nl-NL" sz="1400" dirty="0" err="1"/>
              <a:t>plants</a:t>
            </a:r>
            <a:r>
              <a:rPr lang="nl-NL" sz="1400" dirty="0"/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D2AFA7-730C-40F0-AAFC-779CEFA0F7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990" y="1113800"/>
            <a:ext cx="6374575" cy="288218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12949B1-1843-4553-A184-0149B25F0334}"/>
              </a:ext>
            </a:extLst>
          </p:cNvPr>
          <p:cNvSpPr/>
          <p:nvPr/>
        </p:nvSpPr>
        <p:spPr>
          <a:xfrm>
            <a:off x="597692" y="4051192"/>
            <a:ext cx="7088984" cy="10464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20601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4D0E9-7A51-4F27-BAEB-C7435D7D34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28724" y="1063605"/>
            <a:ext cx="3110400" cy="3394800"/>
          </a:xfrm>
        </p:spPr>
        <p:txBody>
          <a:bodyPr/>
          <a:lstStyle/>
          <a:p>
            <a:r>
              <a:rPr lang="nl-NL" dirty="0"/>
              <a:t>Water </a:t>
            </a:r>
            <a:r>
              <a:rPr lang="nl-NL" dirty="0" err="1"/>
              <a:t>electrolysis</a:t>
            </a:r>
            <a:r>
              <a:rPr lang="nl-NL" dirty="0"/>
              <a:t>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82B8224-D817-4B88-9FD9-E2C278ECD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2962" y="83586"/>
            <a:ext cx="5119196" cy="799032"/>
          </a:xfrm>
        </p:spPr>
        <p:txBody>
          <a:bodyPr/>
          <a:lstStyle/>
          <a:p>
            <a:r>
              <a:rPr lang="nl-NL" dirty="0"/>
              <a:t>Gas processing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compression</a:t>
            </a:r>
            <a:r>
              <a:rPr lang="nl-NL" dirty="0"/>
              <a:t>:</a:t>
            </a:r>
            <a:br>
              <a:rPr lang="nl-NL" dirty="0"/>
            </a:br>
            <a:r>
              <a:rPr lang="nl-NL" b="0" dirty="0"/>
              <a:t>Upgrade </a:t>
            </a:r>
            <a:r>
              <a:rPr lang="nl-NL" b="0" dirty="0" err="1"/>
              <a:t>to</a:t>
            </a:r>
            <a:r>
              <a:rPr lang="nl-NL" b="0" dirty="0"/>
              <a:t> </a:t>
            </a:r>
            <a:r>
              <a:rPr lang="nl-NL" b="0" dirty="0" err="1"/>
              <a:t>syngas</a:t>
            </a:r>
            <a:endParaRPr lang="nl-NL" b="0" baseline="-25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05A7BF-F55B-4AA1-819B-14A0922FD9B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F3F7073-2DD3-4386-BBF7-0F6C7BAF276C}" type="slidenum">
              <a:rPr lang="en-GB" noProof="0" smtClean="0">
                <a:solidFill>
                  <a:srgbClr val="FFFFFF"/>
                </a:solidFill>
              </a:rPr>
              <a:pPr/>
              <a:t>8</a:t>
            </a:fld>
            <a:endParaRPr lang="en-GB" noProof="0" dirty="0">
              <a:solidFill>
                <a:srgbClr val="FFFFFF"/>
              </a:solidFill>
            </a:endParaRPr>
          </a:p>
        </p:txBody>
      </p:sp>
      <p:pic>
        <p:nvPicPr>
          <p:cNvPr id="6" name="Online Image Placeholder 145" descr="A close up of a sign&#10;&#10;Description automatically generated">
            <a:extLst>
              <a:ext uri="{FF2B5EF4-FFF2-40B4-BE49-F238E27FC236}">
                <a16:creationId xmlns:a16="http://schemas.microsoft.com/office/drawing/2014/main" id="{05FFF897-DAA8-48CA-89F8-81E798B17B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871" y="1437074"/>
            <a:ext cx="1433596" cy="143359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6E775B-5305-4197-896C-B240CAB17CFB}"/>
              </a:ext>
            </a:extLst>
          </p:cNvPr>
          <p:cNvSpPr/>
          <p:nvPr/>
        </p:nvSpPr>
        <p:spPr>
          <a:xfrm>
            <a:off x="1038724" y="2870670"/>
            <a:ext cx="1976034" cy="2025296"/>
          </a:xfrm>
          <a:prstGeom prst="rect">
            <a:avLst/>
          </a:prstGeom>
          <a:noFill/>
          <a:ln w="28575">
            <a:solidFill>
              <a:srgbClr val="3D7EDB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4B4BF7-5156-4696-A419-DE36C80F1D56}"/>
              </a:ext>
            </a:extLst>
          </p:cNvPr>
          <p:cNvSpPr txBox="1"/>
          <p:nvPr/>
        </p:nvSpPr>
        <p:spPr>
          <a:xfrm>
            <a:off x="1083476" y="2898831"/>
            <a:ext cx="1812052" cy="1744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50 </a:t>
            </a:r>
            <a:r>
              <a:rPr lang="nl-NL" sz="1400" dirty="0" err="1"/>
              <a:t>kWh</a:t>
            </a:r>
            <a:r>
              <a:rPr lang="nl-NL" sz="1400" baseline="-25000" dirty="0" err="1"/>
              <a:t>el</a:t>
            </a:r>
            <a:r>
              <a:rPr lang="nl-NL" sz="1400" dirty="0"/>
              <a:t>/ kg H</a:t>
            </a:r>
            <a:r>
              <a:rPr lang="nl-NL" sz="1400" baseline="-25000" dirty="0"/>
              <a:t>2 </a:t>
            </a:r>
            <a:r>
              <a:rPr lang="nl-NL" sz="1400" dirty="0"/>
              <a:t>(large </a:t>
            </a:r>
            <a:r>
              <a:rPr lang="nl-NL" sz="1400" dirty="0" err="1"/>
              <a:t>scale</a:t>
            </a:r>
            <a:r>
              <a:rPr lang="nl-NL" sz="1400" dirty="0"/>
              <a:t> Alkaline)</a:t>
            </a:r>
          </a:p>
          <a:p>
            <a:endParaRPr lang="nl-NL" sz="1400" dirty="0"/>
          </a:p>
          <a:p>
            <a:r>
              <a:rPr lang="nl-NL" sz="1400" dirty="0" err="1"/>
              <a:t>Produces</a:t>
            </a:r>
            <a:r>
              <a:rPr lang="nl-NL" sz="1400" dirty="0"/>
              <a:t> O</a:t>
            </a:r>
            <a:r>
              <a:rPr lang="nl-NL" sz="1400" baseline="-25000" dirty="0"/>
              <a:t>2</a:t>
            </a:r>
            <a:r>
              <a:rPr lang="nl-NL" sz="1400" dirty="0"/>
              <a:t> as side product </a:t>
            </a:r>
          </a:p>
          <a:p>
            <a:endParaRPr lang="nl-NL" sz="1400" baseline="-25000" dirty="0"/>
          </a:p>
          <a:p>
            <a:r>
              <a:rPr lang="nl-NL" sz="1400" dirty="0"/>
              <a:t>Post-</a:t>
            </a:r>
            <a:r>
              <a:rPr lang="nl-NL" sz="1400" dirty="0" err="1"/>
              <a:t>compression</a:t>
            </a:r>
            <a:endParaRPr lang="nl-NL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C0347-9EFB-47D5-B384-F510F9774499}"/>
              </a:ext>
            </a:extLst>
          </p:cNvPr>
          <p:cNvSpPr txBox="1"/>
          <p:nvPr/>
        </p:nvSpPr>
        <p:spPr>
          <a:xfrm>
            <a:off x="1945131" y="839432"/>
            <a:ext cx="2324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u="sng" dirty="0">
                <a:solidFill>
                  <a:srgbClr val="3D7EDB"/>
                </a:solidFill>
              </a:rPr>
              <a:t>H</a:t>
            </a:r>
            <a:r>
              <a:rPr lang="nl-NL" sz="1400" u="sng" baseline="-25000" dirty="0">
                <a:solidFill>
                  <a:srgbClr val="3D7EDB"/>
                </a:solidFill>
              </a:rPr>
              <a:t>2</a:t>
            </a:r>
            <a:r>
              <a:rPr lang="nl-NL" sz="1400" u="sng" dirty="0">
                <a:solidFill>
                  <a:srgbClr val="3D7EDB"/>
                </a:solidFill>
              </a:rPr>
              <a:t> </a:t>
            </a:r>
            <a:r>
              <a:rPr lang="nl-NL" sz="1400" u="sng" dirty="0" err="1">
                <a:solidFill>
                  <a:srgbClr val="3D7EDB"/>
                </a:solidFill>
              </a:rPr>
              <a:t>enrichment</a:t>
            </a:r>
            <a:endParaRPr lang="nl-NL" sz="1400" u="sng" dirty="0">
              <a:solidFill>
                <a:srgbClr val="3D7EDB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15D7B47-21FD-4FDA-97F8-2B0B24A112BF}"/>
              </a:ext>
            </a:extLst>
          </p:cNvPr>
          <p:cNvSpPr txBox="1">
            <a:spLocks/>
          </p:cNvSpPr>
          <p:nvPr/>
        </p:nvSpPr>
        <p:spPr bwMode="gray">
          <a:xfrm>
            <a:off x="3152751" y="1063605"/>
            <a:ext cx="3110400" cy="339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9388" indent="-1793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600325" algn="r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7188" indent="-1778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2600325" algn="r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93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tabLst>
                <a:tab pos="2600325" algn="r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04863" indent="-2682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2600325" algn="r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20000"/>
              </a:lnSpc>
              <a:spcBef>
                <a:spcPts val="800"/>
              </a:spcBef>
              <a:buFont typeface="Arial" panose="020B0604020202020204" pitchFamily="34" charset="0"/>
              <a:buNone/>
              <a:tabLst>
                <a:tab pos="2600325" algn="r"/>
              </a:tabLst>
              <a:defRPr sz="1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Water – gas shift: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BDC021-002E-448F-8CE6-9B1D04B903A1}"/>
              </a:ext>
            </a:extLst>
          </p:cNvPr>
          <p:cNvSpPr/>
          <p:nvPr/>
        </p:nvSpPr>
        <p:spPr>
          <a:xfrm>
            <a:off x="3062751" y="2870670"/>
            <a:ext cx="1976034" cy="2025296"/>
          </a:xfrm>
          <a:prstGeom prst="rect">
            <a:avLst/>
          </a:prstGeom>
          <a:noFill/>
          <a:ln w="28575">
            <a:solidFill>
              <a:srgbClr val="3D7EDB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43DDB0-C371-4DEB-81F1-2AC1CF654C34}"/>
              </a:ext>
            </a:extLst>
          </p:cNvPr>
          <p:cNvSpPr txBox="1"/>
          <p:nvPr/>
        </p:nvSpPr>
        <p:spPr>
          <a:xfrm>
            <a:off x="3107503" y="2898831"/>
            <a:ext cx="197603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Feed </a:t>
            </a:r>
            <a:r>
              <a:rPr lang="nl-NL" sz="1400" dirty="0" err="1"/>
              <a:t>condition</a:t>
            </a:r>
            <a:r>
              <a:rPr lang="nl-NL" sz="1400" dirty="0"/>
              <a:t> of HTS*: 18 bar, 623 K  </a:t>
            </a:r>
          </a:p>
          <a:p>
            <a:endParaRPr lang="nl-NL" sz="1400" dirty="0"/>
          </a:p>
          <a:p>
            <a:r>
              <a:rPr lang="nl-NL" sz="1400" dirty="0"/>
              <a:t>Gas is </a:t>
            </a:r>
            <a:r>
              <a:rPr lang="nl-NL" sz="1400" dirty="0" err="1"/>
              <a:t>enriched</a:t>
            </a:r>
            <a:r>
              <a:rPr lang="nl-NL" sz="1400" dirty="0"/>
              <a:t> in CO</a:t>
            </a:r>
            <a:r>
              <a:rPr lang="nl-NL" sz="1400" baseline="-25000" dirty="0"/>
              <a:t>2</a:t>
            </a:r>
            <a:r>
              <a:rPr lang="nl-NL" sz="1400" dirty="0"/>
              <a:t> </a:t>
            </a:r>
            <a:r>
              <a:rPr lang="nl-NL" sz="1400" dirty="0" err="1"/>
              <a:t>and</a:t>
            </a:r>
            <a:r>
              <a:rPr lang="nl-NL" sz="1400" dirty="0"/>
              <a:t> H</a:t>
            </a:r>
            <a:r>
              <a:rPr lang="nl-NL" sz="1400" baseline="-25000" dirty="0"/>
              <a:t>2</a:t>
            </a:r>
          </a:p>
          <a:p>
            <a:endParaRPr lang="nl-NL" sz="1400" dirty="0"/>
          </a:p>
          <a:p>
            <a:r>
              <a:rPr lang="nl-NL" sz="1400" dirty="0"/>
              <a:t>Reaction </a:t>
            </a:r>
            <a:r>
              <a:rPr lang="nl-NL" sz="1400" dirty="0" err="1"/>
              <a:t>generates</a:t>
            </a:r>
            <a:r>
              <a:rPr lang="nl-NL" sz="1400" dirty="0"/>
              <a:t> </a:t>
            </a:r>
            <a:r>
              <a:rPr lang="nl-NL" sz="1400" dirty="0" err="1"/>
              <a:t>entalphy</a:t>
            </a:r>
            <a:r>
              <a:rPr lang="nl-NL" sz="1400" dirty="0"/>
              <a:t> (20.5 MJ/ kg H</a:t>
            </a:r>
            <a:r>
              <a:rPr lang="nl-NL" sz="1200" baseline="-25000" dirty="0"/>
              <a:t>2</a:t>
            </a:r>
            <a:r>
              <a:rPr lang="nl-NL" sz="1200" dirty="0"/>
              <a:t>)</a:t>
            </a:r>
            <a:endParaRPr lang="nl-NL" sz="1400" baseline="-250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9C233C5-2133-4681-903D-224F8F86A0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3898" y="1653574"/>
            <a:ext cx="1179261" cy="11418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D3FC603-65AF-4E8B-9CA8-23765E59BEA8}"/>
                  </a:ext>
                </a:extLst>
              </p:cNvPr>
              <p:cNvSpPr txBox="1"/>
              <p:nvPr/>
            </p:nvSpPr>
            <p:spPr>
              <a:xfrm>
                <a:off x="5300112" y="2853701"/>
                <a:ext cx="2750904" cy="1998368"/>
              </a:xfrm>
              <a:prstGeom prst="rect">
                <a:avLst/>
              </a:prstGeom>
              <a:noFill/>
              <a:ln w="28575">
                <a:solidFill>
                  <a:srgbClr val="3D7EDB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nl-NL" sz="1400" dirty="0"/>
                  <a:t>Selective </a:t>
                </a:r>
                <a:r>
                  <a:rPr lang="nl-NL" sz="1400" dirty="0" err="1"/>
                  <a:t>Process</a:t>
                </a:r>
                <a:r>
                  <a:rPr lang="nl-NL" sz="1400" dirty="0"/>
                  <a:t>:  CO</a:t>
                </a:r>
                <a:r>
                  <a:rPr lang="nl-NL" sz="1400" baseline="-25000" dirty="0"/>
                  <a:t>2</a:t>
                </a:r>
                <a:r>
                  <a:rPr lang="nl-NL" sz="1400" dirty="0"/>
                  <a:t> </a:t>
                </a:r>
                <a:r>
                  <a:rPr lang="nl-NL" sz="1400" dirty="0" err="1"/>
                  <a:t>capture</a:t>
                </a:r>
                <a:r>
                  <a:rPr lang="nl-NL" sz="1400" dirty="0"/>
                  <a:t> </a:t>
                </a:r>
                <a:r>
                  <a:rPr lang="nl-NL" sz="1400" dirty="0" err="1"/>
                  <a:t>from</a:t>
                </a:r>
                <a:r>
                  <a:rPr lang="nl-NL" sz="1400" dirty="0"/>
                  <a:t> BFG </a:t>
                </a:r>
                <a:r>
                  <a:rPr lang="nl-NL" sz="1400" dirty="0" err="1"/>
                  <a:t>with</a:t>
                </a:r>
                <a:r>
                  <a:rPr lang="nl-NL" sz="1400" dirty="0"/>
                  <a:t> </a:t>
                </a:r>
                <a:r>
                  <a:rPr lang="nl-NL" sz="1400" dirty="0" err="1"/>
                  <a:t>alkanol</a:t>
                </a:r>
                <a:r>
                  <a:rPr lang="nl-NL" sz="1400" dirty="0"/>
                  <a:t>-amines; e.g. </a:t>
                </a:r>
                <a:r>
                  <a:rPr lang="nl-NL" sz="1400" dirty="0" err="1"/>
                  <a:t>MeA</a:t>
                </a:r>
                <a:endParaRPr lang="nl-NL" sz="1400" dirty="0"/>
              </a:p>
              <a:p>
                <a:endParaRPr lang="nl-NL" sz="14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200" i="1">
                              <a:latin typeface="Cambria Math" panose="02040503050406030204" pitchFamily="18" charset="0"/>
                            </a:rPr>
                            <m:t>𝐶𝑂</m:t>
                          </m:r>
                        </m:e>
                        <m:sub>
                          <m:r>
                            <a:rPr lang="nl-NL" sz="12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nl-NL" sz="12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nl-NL" sz="1200" b="0" i="1" smtClean="0">
                          <a:latin typeface="Cambria Math" panose="02040503050406030204" pitchFamily="18" charset="0"/>
                        </a:rPr>
                        <m:t>𝑀𝑒𝐴</m:t>
                      </m:r>
                      <m:r>
                        <a:rPr lang="nl-NL" sz="1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→(</m:t>
                      </m:r>
                      <m:r>
                        <a:rPr lang="nl-NL" sz="1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𝑅𝑖𝑐h</m:t>
                      </m:r>
                      <m:r>
                        <a:rPr lang="nl-NL" sz="1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nl-NL" sz="1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𝑀𝑒𝑎</m:t>
                          </m:r>
                          <m:r>
                            <a:rPr lang="nl-NL" sz="1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nl-NL" sz="1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𝑎𝑞</m:t>
                          </m:r>
                          <m:r>
                            <a:rPr lang="nl-NL" sz="1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.</m:t>
                          </m:r>
                        </m:sub>
                      </m:sSub>
                    </m:oMath>
                  </m:oMathPara>
                </a14:m>
                <a:endParaRPr lang="nl-NL" sz="1400" dirty="0"/>
              </a:p>
              <a:p>
                <a:endParaRPr lang="nl-NL" sz="1400" dirty="0"/>
              </a:p>
              <a:p>
                <a:r>
                  <a:rPr lang="nl-NL" sz="1400" dirty="0"/>
                  <a:t>CO</a:t>
                </a:r>
                <a:r>
                  <a:rPr lang="nl-NL" sz="1400" baseline="-25000" dirty="0"/>
                  <a:t>2</a:t>
                </a:r>
                <a:r>
                  <a:rPr lang="nl-NL" sz="1400" dirty="0"/>
                  <a:t> </a:t>
                </a:r>
                <a:r>
                  <a:rPr lang="nl-NL" sz="1400" dirty="0" err="1"/>
                  <a:t>reclaim</a:t>
                </a:r>
                <a:r>
                  <a:rPr lang="nl-NL" sz="1400" dirty="0"/>
                  <a:t> </a:t>
                </a:r>
                <a:r>
                  <a:rPr lang="nl-NL" sz="1400" dirty="0" err="1"/>
                  <a:t>with</a:t>
                </a:r>
                <a:r>
                  <a:rPr lang="nl-NL" sz="1400" dirty="0"/>
                  <a:t> </a:t>
                </a:r>
                <a:r>
                  <a:rPr lang="nl-NL" sz="1400" dirty="0" err="1"/>
                  <a:t>steam</a:t>
                </a:r>
                <a:r>
                  <a:rPr lang="nl-NL" sz="1400" dirty="0"/>
                  <a:t> re-boiler</a:t>
                </a:r>
              </a:p>
              <a:p>
                <a:endParaRPr lang="nl-NL" sz="14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1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nl-NL" sz="1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𝑅𝑖𝑐h</m:t>
                      </m:r>
                      <m:r>
                        <a:rPr lang="nl-NL" sz="1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nl-NL" sz="1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𝑀𝑒𝑎</m:t>
                          </m:r>
                          <m:r>
                            <a:rPr lang="nl-NL" sz="1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nl-NL" sz="1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𝑎𝑞</m:t>
                          </m:r>
                          <m:r>
                            <a:rPr lang="nl-NL" sz="1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.</m:t>
                          </m:r>
                        </m:sub>
                      </m:sSub>
                      <m:r>
                        <a:rPr lang="nl-NL" sz="1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nl-NL" sz="1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𝐻𝑒𝑎𝑡</m:t>
                      </m:r>
                      <m:r>
                        <a:rPr lang="nl-NL" sz="1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a:rPr lang="nl-NL" sz="1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𝐶𝑂</m:t>
                      </m:r>
                      <m:r>
                        <a:rPr lang="nl-NL" sz="1200" b="0" i="1" baseline="-2500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nl-NL" sz="1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nl-NL" sz="1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𝑀𝑒𝑎</m:t>
                      </m:r>
                    </m:oMath>
                  </m:oMathPara>
                </a14:m>
                <a:endParaRPr lang="nl-NL" sz="12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D3FC603-65AF-4E8B-9CA8-23765E59BE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0112" y="2853701"/>
                <a:ext cx="2750904" cy="1998368"/>
              </a:xfrm>
              <a:prstGeom prst="rect">
                <a:avLst/>
              </a:prstGeom>
              <a:blipFill>
                <a:blip r:embed="rId4"/>
                <a:stretch>
                  <a:fillRect l="-219"/>
                </a:stretch>
              </a:blipFill>
              <a:ln w="28575">
                <a:solidFill>
                  <a:srgbClr val="3D7EDB"/>
                </a:solidFill>
              </a:ln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8FEF31B5-585F-447A-9CCE-3DD302D2D142}"/>
              </a:ext>
            </a:extLst>
          </p:cNvPr>
          <p:cNvSpPr txBox="1"/>
          <p:nvPr/>
        </p:nvSpPr>
        <p:spPr>
          <a:xfrm>
            <a:off x="2992885" y="4849862"/>
            <a:ext cx="20412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* HTS: High </a:t>
            </a:r>
            <a:r>
              <a:rPr lang="nl-NL" sz="1100" dirty="0" err="1"/>
              <a:t>temperature</a:t>
            </a:r>
            <a:r>
              <a:rPr lang="nl-NL" sz="1100" dirty="0"/>
              <a:t> shift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664188-CE77-44C1-BA61-86DBF05B58A1}"/>
              </a:ext>
            </a:extLst>
          </p:cNvPr>
          <p:cNvSpPr txBox="1"/>
          <p:nvPr/>
        </p:nvSpPr>
        <p:spPr>
          <a:xfrm>
            <a:off x="5083537" y="821272"/>
            <a:ext cx="2324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srgbClr val="3D7EDB"/>
                </a:solidFill>
              </a:rPr>
              <a:t> </a:t>
            </a:r>
            <a:r>
              <a:rPr lang="nl-NL" sz="1400" u="sng" dirty="0">
                <a:solidFill>
                  <a:srgbClr val="3D7EDB"/>
                </a:solidFill>
              </a:rPr>
              <a:t>CO</a:t>
            </a:r>
            <a:r>
              <a:rPr lang="nl-NL" sz="1400" u="sng" baseline="-25000" dirty="0">
                <a:solidFill>
                  <a:srgbClr val="3D7EDB"/>
                </a:solidFill>
              </a:rPr>
              <a:t>2</a:t>
            </a:r>
            <a:r>
              <a:rPr lang="nl-NL" sz="1400" u="sng" dirty="0">
                <a:solidFill>
                  <a:srgbClr val="3D7EDB"/>
                </a:solidFill>
              </a:rPr>
              <a:t> </a:t>
            </a:r>
            <a:r>
              <a:rPr lang="nl-NL" sz="1400" u="sng" dirty="0" err="1">
                <a:solidFill>
                  <a:srgbClr val="3D7EDB"/>
                </a:solidFill>
              </a:rPr>
              <a:t>capture</a:t>
            </a:r>
            <a:endParaRPr lang="nl-NL" sz="1400" u="sng" dirty="0">
              <a:solidFill>
                <a:srgbClr val="3D7EDB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84AEED-A402-4B5F-9588-56BC13727F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9467" y="1563811"/>
            <a:ext cx="1907367" cy="1111918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EBE3E05E-EE58-49A3-8A4F-90DB7EDB5307}"/>
              </a:ext>
            </a:extLst>
          </p:cNvPr>
          <p:cNvSpPr txBox="1">
            <a:spLocks/>
          </p:cNvSpPr>
          <p:nvPr/>
        </p:nvSpPr>
        <p:spPr bwMode="gray">
          <a:xfrm>
            <a:off x="5309932" y="1049913"/>
            <a:ext cx="3110400" cy="339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9388" indent="-1793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600325" algn="r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7188" indent="-1778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2600325" algn="r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93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tabLst>
                <a:tab pos="2600325" algn="r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04863" indent="-268288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2600325" algn="r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20000"/>
              </a:lnSpc>
              <a:spcBef>
                <a:spcPts val="800"/>
              </a:spcBef>
              <a:buFont typeface="Arial" panose="020B0604020202020204" pitchFamily="34" charset="0"/>
              <a:buNone/>
              <a:tabLst>
                <a:tab pos="2600325" algn="r"/>
              </a:tabLst>
              <a:defRPr sz="1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Chemical </a:t>
            </a:r>
            <a:r>
              <a:rPr lang="nl-NL" dirty="0" err="1"/>
              <a:t>absorption</a:t>
            </a:r>
            <a:r>
              <a:rPr lang="nl-NL" dirty="0"/>
              <a:t> (State of art)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AC60D4-BA88-4D3C-ABE1-F7C26EE775A3}"/>
              </a:ext>
            </a:extLst>
          </p:cNvPr>
          <p:cNvSpPr txBox="1"/>
          <p:nvPr/>
        </p:nvSpPr>
        <p:spPr>
          <a:xfrm>
            <a:off x="1314210" y="1345797"/>
            <a:ext cx="1745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/>
              <a:t>(Electro-</a:t>
            </a:r>
            <a:r>
              <a:rPr lang="nl-NL" sz="1200" dirty="0" err="1"/>
              <a:t>chemical</a:t>
            </a:r>
            <a:r>
              <a:rPr lang="nl-NL" sz="1200" dirty="0"/>
              <a:t>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94F0133-249D-4AFC-9E8D-CE4AFF304182}"/>
              </a:ext>
            </a:extLst>
          </p:cNvPr>
          <p:cNvSpPr txBox="1"/>
          <p:nvPr/>
        </p:nvSpPr>
        <p:spPr>
          <a:xfrm>
            <a:off x="3293367" y="1331716"/>
            <a:ext cx="1745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/>
              <a:t>(Thermo-</a:t>
            </a:r>
            <a:r>
              <a:rPr lang="nl-NL" sz="1200" dirty="0" err="1"/>
              <a:t>chemical</a:t>
            </a:r>
            <a:r>
              <a:rPr lang="nl-NL" sz="1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09702210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2B8224-D817-4B88-9FD9-E2C278ECD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394" y="144742"/>
            <a:ext cx="6895773" cy="799032"/>
          </a:xfrm>
        </p:spPr>
        <p:txBody>
          <a:bodyPr/>
          <a:lstStyle/>
          <a:p>
            <a:r>
              <a:rPr lang="en-GB" dirty="0"/>
              <a:t>CCU in the Perspective to the Steel Industry</a:t>
            </a:r>
            <a:endParaRPr lang="nl-NL" b="0" baseline="-25000" dirty="0"/>
          </a:p>
        </p:txBody>
      </p:sp>
      <p:pic>
        <p:nvPicPr>
          <p:cNvPr id="23" name="Content Placeholder 22" descr="A screenshot of a cell phone&#10;&#10;Description automatically generated">
            <a:extLst>
              <a:ext uri="{FF2B5EF4-FFF2-40B4-BE49-F238E27FC236}">
                <a16:creationId xmlns:a16="http://schemas.microsoft.com/office/drawing/2014/main" id="{7DCBBC26-8117-4558-B4CA-68802872FB9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44924" y="650053"/>
            <a:ext cx="7254152" cy="4262190"/>
          </a:xfrm>
        </p:spPr>
      </p:pic>
    </p:spTree>
    <p:extLst>
      <p:ext uri="{BB962C8B-B14F-4D97-AF65-F5344CB8AC3E}">
        <p14:creationId xmlns:p14="http://schemas.microsoft.com/office/powerpoint/2010/main" val="196044732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2_Office Theme">
  <a:themeElements>
    <a:clrScheme name="TaTa new">
      <a:dk1>
        <a:srgbClr val="000000"/>
      </a:dk1>
      <a:lt1>
        <a:srgbClr val="FFFFFF"/>
      </a:lt1>
      <a:dk2>
        <a:srgbClr val="5A245A"/>
      </a:dk2>
      <a:lt2>
        <a:srgbClr val="0083A9"/>
      </a:lt2>
      <a:accent1>
        <a:srgbClr val="3D7EDB"/>
      </a:accent1>
      <a:accent2>
        <a:srgbClr val="002B45"/>
      </a:accent2>
      <a:accent3>
        <a:srgbClr val="BEB9A6"/>
      </a:accent3>
      <a:accent4>
        <a:srgbClr val="FFA100"/>
      </a:accent4>
      <a:accent5>
        <a:srgbClr val="34B233"/>
      </a:accent5>
      <a:accent6>
        <a:srgbClr val="ED2939"/>
      </a:accent6>
      <a:hlink>
        <a:srgbClr val="3D7EDB"/>
      </a:hlink>
      <a:folHlink>
        <a:srgbClr val="3D7ED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D7EDB"/>
        </a:solidFill>
        <a:ln w="3175">
          <a:noFill/>
          <a:miter lim="800000"/>
        </a:ln>
      </a:spPr>
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100000"/>
          </a:lnSpc>
          <a:defRPr sz="1400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ataSteel__light_final" id="{6507D2A3-102D-4C76-9FCB-908370A6A2BD}" vid="{9F76A0B7-B48D-49F4-ABC6-7007350613CF}"/>
    </a:ext>
  </a:extLst>
</a:theme>
</file>

<file path=ppt/theme/theme2.xml><?xml version="1.0" encoding="utf-8"?>
<a:theme xmlns:a="http://schemas.openxmlformats.org/drawingml/2006/main" name="3_Office Theme">
  <a:themeElements>
    <a:clrScheme name="TaTa new">
      <a:dk1>
        <a:srgbClr val="000000"/>
      </a:dk1>
      <a:lt1>
        <a:srgbClr val="FFFFFF"/>
      </a:lt1>
      <a:dk2>
        <a:srgbClr val="5A245A"/>
      </a:dk2>
      <a:lt2>
        <a:srgbClr val="0083A9"/>
      </a:lt2>
      <a:accent1>
        <a:srgbClr val="3D7EDB"/>
      </a:accent1>
      <a:accent2>
        <a:srgbClr val="002B45"/>
      </a:accent2>
      <a:accent3>
        <a:srgbClr val="BEB9A6"/>
      </a:accent3>
      <a:accent4>
        <a:srgbClr val="FFA100"/>
      </a:accent4>
      <a:accent5>
        <a:srgbClr val="34B233"/>
      </a:accent5>
      <a:accent6>
        <a:srgbClr val="ED2939"/>
      </a:accent6>
      <a:hlink>
        <a:srgbClr val="3D7EDB"/>
      </a:hlink>
      <a:folHlink>
        <a:srgbClr val="3D7ED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D7EDB"/>
        </a:solidFill>
        <a:ln w="3175">
          <a:noFill/>
          <a:miter lim="800000"/>
        </a:ln>
      </a:spPr>
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100000"/>
          </a:lnSpc>
          <a:defRPr sz="1400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ataSteel__light_final" id="{6507D2A3-102D-4C76-9FCB-908370A6A2BD}" vid="{9F76A0B7-B48D-49F4-ABC6-7007350613C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037C23315B4E45866995FA935AD68F" ma:contentTypeVersion="8" ma:contentTypeDescription="Create a new document." ma:contentTypeScope="" ma:versionID="c689674c85b4b5bf9773c9b9f4241b63">
  <xsd:schema xmlns:xsd="http://www.w3.org/2001/XMLSchema" xmlns:xs="http://www.w3.org/2001/XMLSchema" xmlns:p="http://schemas.microsoft.com/office/2006/metadata/properties" xmlns:ns3="f7c0ee55-c9ec-4929-abcd-c2838a8cc37b" targetNamespace="http://schemas.microsoft.com/office/2006/metadata/properties" ma:root="true" ma:fieldsID="b8c331137f1783a9f5ee1bb2ee35f243" ns3:_="">
    <xsd:import namespace="f7c0ee55-c9ec-4929-abcd-c2838a8cc37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EventHashCode" minOccurs="0"/>
                <xsd:element ref="ns3:MediaServiceGenerationTim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c0ee55-c9ec-4929-abcd-c2838a8cc3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7BACEA6-70C9-470B-BCC8-5B8E28C9D9D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9C02A7C-2622-4DC6-9C79-EF91E9167D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c0ee55-c9ec-4929-abcd-c2838a8cc3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9592CD8-B590-42A6-8EDC-5F3847C67ECF}">
  <ds:schemaRefs>
    <ds:schemaRef ds:uri="f7c0ee55-c9ec-4929-abcd-c2838a8cc37b"/>
    <ds:schemaRef ds:uri="http://purl.org/dc/dcmitype/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Slidepool_light</Template>
  <TotalTime>0</TotalTime>
  <Words>1066</Words>
  <Application>Microsoft Office PowerPoint</Application>
  <PresentationFormat>On-screen Show (16:9)</PresentationFormat>
  <Paragraphs>211</Paragraphs>
  <Slides>16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Bahnschrift Light</vt:lpstr>
      <vt:lpstr>Calibri</vt:lpstr>
      <vt:lpstr>Cambria Math</vt:lpstr>
      <vt:lpstr>Wingdings</vt:lpstr>
      <vt:lpstr>2_Office Theme</vt:lpstr>
      <vt:lpstr>3_Office Theme</vt:lpstr>
      <vt:lpstr>Reconnecting the values of carbon and steel: In the carbon lean prospect  </vt:lpstr>
      <vt:lpstr>Tata Steel Site, IJmuiden</vt:lpstr>
      <vt:lpstr> Iron and steel making: current practice</vt:lpstr>
      <vt:lpstr>CO2 emission performance: Tata Steel Europe</vt:lpstr>
      <vt:lpstr>Gas network: Re-thinking</vt:lpstr>
      <vt:lpstr>Gas network: Re-thinking</vt:lpstr>
      <vt:lpstr>CCS/U concept:  Re-use carbon feedstock and store un-used CO2</vt:lpstr>
      <vt:lpstr>Gas processing and compression: Upgrade to syngas</vt:lpstr>
      <vt:lpstr>CCU in the Perspective to the Steel Industry</vt:lpstr>
      <vt:lpstr>HIsarna: Alternative iron making process for CCS/U </vt:lpstr>
      <vt:lpstr>PowerPoint Presentation</vt:lpstr>
      <vt:lpstr>End of pipe application: FReSMe project (H2020)</vt:lpstr>
      <vt:lpstr>CO2 capture in MeOH with FReSMe: In the carbon lean prospect</vt:lpstr>
      <vt:lpstr>Final Remarks: </vt:lpstr>
      <vt:lpstr>PowerPoint Presentation</vt:lpstr>
      <vt:lpstr>Do you have 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PowerPoint Presentation (Arial 40pt)</dc:title>
  <dc:creator>Yapar, Guchan</dc:creator>
  <cp:lastModifiedBy>Yapar, Guchan</cp:lastModifiedBy>
  <cp:revision>183</cp:revision>
  <cp:lastPrinted>2019-11-11T14:39:37Z</cp:lastPrinted>
  <dcterms:created xsi:type="dcterms:W3CDTF">2019-11-11T11:46:20Z</dcterms:created>
  <dcterms:modified xsi:type="dcterms:W3CDTF">2019-12-09T21:51:29Z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0x01010039037C23315B4E45866995FA935AD68F</vt:lpwstr>
  </property>
</Properties>
</file>