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6" r:id="rId12"/>
    <p:sldId id="277" r:id="rId13"/>
    <p:sldId id="278" r:id="rId14"/>
    <p:sldId id="279" r:id="rId15"/>
    <p:sldId id="269" r:id="rId16"/>
    <p:sldId id="270" r:id="rId17"/>
    <p:sldId id="272" r:id="rId18"/>
    <p:sldId id="275" r:id="rId19"/>
    <p:sldId id="280" r:id="rId20"/>
    <p:sldId id="25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M2i-lines-white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75" y="3265185"/>
            <a:ext cx="8157452" cy="41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08672"/>
            <a:ext cx="8208912" cy="2811664"/>
          </a:xfrm>
        </p:spPr>
        <p:txBody>
          <a:bodyPr>
            <a:noAutofit/>
          </a:bodyPr>
          <a:lstStyle>
            <a:lvl1pPr algn="l">
              <a:defRPr sz="5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785303"/>
            <a:ext cx="8263977" cy="43578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467544" y="4221088"/>
            <a:ext cx="8263706" cy="365125"/>
          </a:xfrm>
          <a:prstGeom prst="rect">
            <a:avLst/>
          </a:prstGeom>
        </p:spPr>
        <p:txBody>
          <a:bodyPr lIns="36000" rIns="36000"/>
          <a:lstStyle>
            <a:lvl1pPr algn="l">
              <a:defRPr sz="1700">
                <a:solidFill>
                  <a:schemeClr val="bg1"/>
                </a:solidFill>
                <a:latin typeface="Rajdhani"/>
                <a:cs typeface="Rajdhani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NL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≡  </a:t>
            </a:r>
            <a:fld id="{7A0C150A-22D5-E642-AB28-58DF31045D10}" type="datetime3">
              <a:rPr lang="en-US" sz="2500" smtClean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 December 2019</a:t>
            </a:fld>
            <a:r>
              <a:rPr lang="nl-NL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0" name="Picture 9" descr="M2i-logo-white.wmf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55" y="5723999"/>
            <a:ext cx="2558677" cy="6004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938972"/>
            <a:ext cx="905113" cy="146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6494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238125" indent="-238125">
              <a:buSzPct val="75000"/>
              <a:buFont typeface="Lucida Grande"/>
              <a:buChar char="≡"/>
              <a:defRPr/>
            </a:lvl2pPr>
            <a:lvl3pPr marL="268288" indent="0">
              <a:defRPr/>
            </a:lvl3pPr>
            <a:lvl4pPr marL="509588" indent="-242888">
              <a:buSzPct val="75000"/>
              <a:defRPr/>
            </a:lvl4pPr>
            <a:lvl5pPr marL="804863" indent="-266700">
              <a:buSzPct val="75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1AF3F-BFAC-8F47-B216-7FFCE1B5EFC3}" type="slidenum">
              <a:rPr lang="en-US">
                <a:solidFill>
                  <a:srgbClr val="1083A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08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046903"/>
      </p:ext>
    </p:extLst>
  </p:cSld>
  <p:clrMapOvr>
    <a:masterClrMapping/>
  </p:clrMapOvr>
  <p:transition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8B61B-04A7-5841-BAF7-77AF62808FEF}" type="slidenum">
              <a:rPr lang="en-US">
                <a:solidFill>
                  <a:srgbClr val="1083A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08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200442"/>
      </p:ext>
    </p:extLst>
  </p:cSld>
  <p:clrMapOvr>
    <a:masterClrMapping/>
  </p:clrMapOvr>
  <p:transition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Whit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98B44-967E-8245-812C-7C1BE353B252}" type="slidenum">
              <a:rPr lang="en-US">
                <a:solidFill>
                  <a:srgbClr val="1083A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083A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3173569"/>
      </p:ext>
    </p:extLst>
  </p:cSld>
  <p:clrMapOvr>
    <a:masterClrMapping/>
  </p:clrMapOvr>
  <p:transition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Whit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98B44-967E-8245-812C-7C1BE353B252}" type="slidenum">
              <a:rPr lang="en-US">
                <a:solidFill>
                  <a:srgbClr val="1083A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083A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7268650"/>
      </p:ext>
    </p:extLst>
  </p:cSld>
  <p:clrMapOvr>
    <a:masterClrMapping/>
  </p:clrMapOvr>
  <p:transition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M2i-lines-white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75" y="3265185"/>
            <a:ext cx="8157452" cy="41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67544" y="2204864"/>
            <a:ext cx="8208912" cy="915472"/>
          </a:xfrm>
        </p:spPr>
        <p:txBody>
          <a:bodyPr>
            <a:noAutofit/>
          </a:bodyPr>
          <a:lstStyle>
            <a:lvl1pPr algn="l">
              <a:defRPr sz="56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10" name="Picture 9" descr="M2i-logo-white.wmf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55" y="5723999"/>
            <a:ext cx="2558677" cy="6004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5039918"/>
            <a:ext cx="793260" cy="128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994253"/>
      </p:ext>
    </p:extLst>
  </p:cSld>
  <p:clrMapOvr>
    <a:masterClrMapping/>
  </p:clrMapOvr>
  <p:transition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34868" y="116632"/>
            <a:ext cx="8496944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27099" y="1351716"/>
            <a:ext cx="8493373" cy="459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 err="1"/>
              <a:t>Sed</a:t>
            </a:r>
            <a:r>
              <a:rPr lang="en-US" dirty="0"/>
              <a:t> posuere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est</a:t>
            </a:r>
            <a:endParaRPr lang="en-US" dirty="0"/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 </a:t>
            </a:r>
          </a:p>
          <a:p>
            <a:pPr lvl="4"/>
            <a:r>
              <a:rPr lang="en-US" dirty="0"/>
              <a:t>Fifth level that goes over the end of the line because it’s so long</a:t>
            </a:r>
          </a:p>
          <a:p>
            <a:pPr lvl="4"/>
            <a:endParaRPr lang="en-US" dirty="0"/>
          </a:p>
        </p:txBody>
      </p:sp>
      <p:pic>
        <p:nvPicPr>
          <p:cNvPr id="8" name="Picture 7" descr="M2i-001 ppt footer 3b.wmf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68" y="6112157"/>
            <a:ext cx="8100000" cy="516239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 bwMode="auto">
          <a:xfrm>
            <a:off x="7697081" y="6383655"/>
            <a:ext cx="1224136" cy="206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tIns="72000" bIns="72000" rtlCol="0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40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149" y="5719327"/>
            <a:ext cx="504520" cy="81696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55679" y="6187713"/>
            <a:ext cx="431800" cy="365125"/>
          </a:xfrm>
          <a:prstGeom prst="rect">
            <a:avLst/>
          </a:prstGeom>
        </p:spPr>
        <p:txBody>
          <a:bodyPr vert="horz" lIns="36000" tIns="0" rIns="36000" bIns="0" rtlCol="0" anchor="ctr"/>
          <a:lstStyle>
            <a:lvl1pPr algn="r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586D75F-B8F1-714B-B38B-89E3AD317634}" type="slidenum">
              <a:rPr lang="en-US" smtClean="0">
                <a:solidFill>
                  <a:srgbClr val="1083A1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108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8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ransition>
    <p:push/>
  </p:transition>
  <p:hf hdr="0" ftr="0" dt="0"/>
  <p:txStyles>
    <p:titleStyle>
      <a:lvl1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800" kern="1200">
          <a:solidFill>
            <a:schemeClr val="tx1"/>
          </a:solidFill>
          <a:latin typeface="Calibri Light" panose="020F0302020204030204" pitchFamily="34" charset="0"/>
          <a:ea typeface="Geneva" charset="0"/>
          <a:cs typeface="Calibri Light" panose="020F0302020204030204" pitchFamily="34" charset="0"/>
        </a:defRPr>
      </a:lvl1pPr>
      <a:lvl2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Rajdhani Light" charset="0"/>
          <a:ea typeface="Geneva" charset="0"/>
        </a:defRPr>
      </a:lvl2pPr>
      <a:lvl3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Rajdhani Light" charset="0"/>
          <a:ea typeface="Geneva" charset="0"/>
        </a:defRPr>
      </a:lvl3pPr>
      <a:lvl4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Rajdhani Light" charset="0"/>
          <a:ea typeface="Geneva" charset="0"/>
        </a:defRPr>
      </a:lvl4pPr>
      <a:lvl5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Rajdhani Light" charset="0"/>
          <a:ea typeface="Geneva" charset="0"/>
        </a:defRPr>
      </a:lvl5pPr>
      <a:lvl6pPr marL="4572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Rajdhani Light" charset="0"/>
          <a:ea typeface="Geneva" charset="0"/>
        </a:defRPr>
      </a:lvl6pPr>
      <a:lvl7pPr marL="9144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Rajdhani Light" charset="0"/>
          <a:ea typeface="Geneva" charset="0"/>
        </a:defRPr>
      </a:lvl7pPr>
      <a:lvl8pPr marL="13716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Rajdhani Light" charset="0"/>
          <a:ea typeface="Geneva" charset="0"/>
        </a:defRPr>
      </a:lvl8pPr>
      <a:lvl9pPr marL="18288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Rajdhani Light" charset="0"/>
          <a:ea typeface="Geneva" charset="0"/>
        </a:defRPr>
      </a:lvl9pPr>
    </p:titleStyle>
    <p:bodyStyle>
      <a:lvl1pPr marL="0" indent="0" algn="l" defTabSz="457200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Font typeface="Arial" charset="0"/>
        <a:defRPr sz="2500" kern="1200">
          <a:solidFill>
            <a:schemeClr val="tx2"/>
          </a:solidFill>
          <a:latin typeface="Calibri" panose="020F0502020204030204" pitchFamily="34" charset="0"/>
          <a:ea typeface="Geneva" charset="0"/>
          <a:cs typeface="Calibri" panose="020F0502020204030204" pitchFamily="34" charset="0"/>
        </a:defRPr>
      </a:lvl1pPr>
      <a:lvl2pPr marL="244475" indent="-244475" algn="l" defTabSz="457200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SzPct val="75000"/>
        <a:buFont typeface="Lucida Grande"/>
        <a:buChar char="≡"/>
        <a:defRPr sz="2500" kern="1200">
          <a:solidFill>
            <a:schemeClr val="tx2"/>
          </a:solidFill>
          <a:latin typeface="Calibri" panose="020F0502020204030204" pitchFamily="34" charset="0"/>
          <a:ea typeface="Geneva" charset="0"/>
          <a:cs typeface="Calibri" panose="020F0502020204030204" pitchFamily="34" charset="0"/>
        </a:defRPr>
      </a:lvl2pPr>
      <a:lvl3pPr marL="273050" indent="0" algn="l" defTabSz="457200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Font typeface="Arial" charset="0"/>
        <a:defRPr sz="2500" kern="1200">
          <a:solidFill>
            <a:schemeClr val="tx2"/>
          </a:solidFill>
          <a:latin typeface="Calibri" panose="020F0502020204030204" pitchFamily="34" charset="0"/>
          <a:ea typeface="Geneva" charset="0"/>
          <a:cs typeface="Calibri" panose="020F0502020204030204" pitchFamily="34" charset="0"/>
        </a:defRPr>
      </a:lvl3pPr>
      <a:lvl4pPr marL="504825" indent="-238125" algn="l" defTabSz="457200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SzPct val="73000"/>
        <a:buFont typeface="Lucida Grande"/>
        <a:buChar char="≡"/>
        <a:defRPr lang="en-US" sz="2500" kern="1200" dirty="0">
          <a:solidFill>
            <a:schemeClr val="tx2"/>
          </a:solidFill>
          <a:latin typeface="Calibri" panose="020F0502020204030204" pitchFamily="34" charset="0"/>
          <a:ea typeface="Geneva" charset="0"/>
          <a:cs typeface="Calibri" panose="020F0502020204030204" pitchFamily="34" charset="0"/>
        </a:defRPr>
      </a:lvl4pPr>
      <a:lvl5pPr marL="787400" indent="-247650" algn="l" defTabSz="457200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SzPct val="73000"/>
        <a:buFont typeface="Lucida Grande"/>
        <a:buChar char="≡"/>
        <a:defRPr sz="2500" kern="1200">
          <a:solidFill>
            <a:schemeClr val="tx2"/>
          </a:solidFill>
          <a:latin typeface="Calibri" panose="020F0502020204030204" pitchFamily="34" charset="0"/>
          <a:ea typeface="Geneva" charset="0"/>
          <a:cs typeface="Calibri" panose="020F050202020403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3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tiff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12200" y="6246813"/>
            <a:ext cx="431800" cy="365125"/>
          </a:xfrm>
        </p:spPr>
        <p:txBody>
          <a:bodyPr/>
          <a:lstStyle/>
          <a:p>
            <a:pPr>
              <a:defRPr/>
            </a:pPr>
            <a:fld id="{60D1AF3F-BFAC-8F47-B216-7FFCE1B5EFC3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1</a:t>
            </a:fld>
            <a:endParaRPr lang="en-US" dirty="0">
              <a:solidFill>
                <a:srgbClr val="1083A1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259544" y="5260582"/>
            <a:ext cx="5760000" cy="1224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tIns="72000" bIns="72000" rtlCol="0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sz="1400">
              <a:solidFill>
                <a:prstClr val="white"/>
              </a:solidFill>
              <a:latin typeface="Rajdhani"/>
              <a:cs typeface="Rajdhan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938972"/>
            <a:ext cx="905113" cy="146563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5536" y="1340768"/>
            <a:ext cx="74731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white"/>
                </a:solidFill>
                <a:latin typeface="Arial" charset="0"/>
              </a:rPr>
              <a:t>Phase transformation and precipitation kinetics in </a:t>
            </a:r>
            <a:r>
              <a:rPr lang="en-US" sz="2800" dirty="0" smtClean="0">
                <a:solidFill>
                  <a:prstClr val="white"/>
                </a:solidFill>
                <a:latin typeface="Arial" charset="0"/>
              </a:rPr>
              <a:t>V-micro-alloyed </a:t>
            </a:r>
            <a:r>
              <a:rPr lang="en-US" sz="2800" dirty="0">
                <a:solidFill>
                  <a:prstClr val="white"/>
                </a:solidFill>
                <a:latin typeface="Arial" charset="0"/>
              </a:rPr>
              <a:t>steels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95536" y="284455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Arial" charset="0"/>
              </a:rPr>
              <a:t>Project: Resource </a:t>
            </a:r>
            <a:r>
              <a:rPr lang="en-US" dirty="0">
                <a:solidFill>
                  <a:prstClr val="white"/>
                </a:solidFill>
                <a:latin typeface="Arial" charset="0"/>
              </a:rPr>
              <a:t>efficient NANO-steels through in-situ and simultaneous studies of the precipitation and phase transformation </a:t>
            </a:r>
            <a:r>
              <a:rPr lang="en-US" dirty="0" smtClean="0">
                <a:solidFill>
                  <a:prstClr val="white"/>
                </a:solidFill>
                <a:latin typeface="Arial" charset="0"/>
              </a:rPr>
              <a:t>kinetics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Arial" charset="0"/>
              </a:rPr>
              <a:t>Project </a:t>
            </a:r>
            <a:r>
              <a:rPr lang="en-US" dirty="0">
                <a:solidFill>
                  <a:prstClr val="white"/>
                </a:solidFill>
                <a:latin typeface="Arial" charset="0"/>
              </a:rPr>
              <a:t>number : S41.5.14548a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1304" y="2564904"/>
            <a:ext cx="8605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nl-NL" sz="1400" u="sng" dirty="0">
                <a:solidFill>
                  <a:prstClr val="white"/>
                </a:solidFill>
                <a:latin typeface="Arial" pitchFamily="34" charset="0"/>
                <a:ea typeface="MS PGothic" pitchFamily="34" charset="-128"/>
              </a:rPr>
              <a:t>C. Ioannidou</a:t>
            </a:r>
            <a:r>
              <a:rPr lang="en-GB" altLang="nl-NL" sz="1400" dirty="0">
                <a:solidFill>
                  <a:prstClr val="white"/>
                </a:solidFill>
                <a:latin typeface="Arial" pitchFamily="34" charset="0"/>
                <a:ea typeface="MS PGothic" pitchFamily="34" charset="-128"/>
              </a:rPr>
              <a:t>, A. Navarro, Z. Arechabaleta, X. Zhang, A. Rijkenberg, R. M. </a:t>
            </a:r>
            <a:r>
              <a:rPr lang="en-GB" altLang="nl-NL" sz="1400" dirty="0" err="1">
                <a:solidFill>
                  <a:prstClr val="white"/>
                </a:solidFill>
                <a:latin typeface="Arial" pitchFamily="34" charset="0"/>
                <a:ea typeface="MS PGothic" pitchFamily="34" charset="-128"/>
              </a:rPr>
              <a:t>Dalgliesh</a:t>
            </a:r>
            <a:r>
              <a:rPr lang="en-GB" altLang="nl-NL" sz="1400" dirty="0">
                <a:solidFill>
                  <a:prstClr val="white"/>
                </a:solidFill>
                <a:latin typeface="Arial" pitchFamily="34" charset="0"/>
                <a:ea typeface="MS PGothic" pitchFamily="34" charset="-128"/>
              </a:rPr>
              <a:t>, S. Kölling,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altLang="nl-NL" sz="1400" dirty="0">
                <a:solidFill>
                  <a:prstClr val="white"/>
                </a:solidFill>
                <a:latin typeface="Arial" pitchFamily="34" charset="0"/>
                <a:ea typeface="MS PGothic" pitchFamily="34" charset="-128"/>
              </a:rPr>
              <a:t>V. Bliznuk, </a:t>
            </a:r>
            <a:r>
              <a:rPr lang="sv-SE" altLang="nl-NL" sz="1400" dirty="0" smtClean="0">
                <a:solidFill>
                  <a:prstClr val="white"/>
                </a:solidFill>
                <a:latin typeface="Arial" pitchFamily="34" charset="0"/>
                <a:ea typeface="MS PGothic" pitchFamily="34" charset="-128"/>
              </a:rPr>
              <a:t>B. </a:t>
            </a:r>
            <a:r>
              <a:rPr lang="sv-SE" altLang="nl-NL" sz="1400" smtClean="0">
                <a:solidFill>
                  <a:prstClr val="white"/>
                </a:solidFill>
                <a:latin typeface="Arial" pitchFamily="34" charset="0"/>
                <a:ea typeface="MS PGothic" pitchFamily="34" charset="-128"/>
              </a:rPr>
              <a:t>Kooi, C</a:t>
            </a:r>
            <a:r>
              <a:rPr lang="sv-SE" altLang="nl-NL" sz="1400" dirty="0">
                <a:solidFill>
                  <a:prstClr val="white"/>
                </a:solidFill>
                <a:latin typeface="Arial" pitchFamily="34" charset="0"/>
                <a:ea typeface="MS PGothic" pitchFamily="34" charset="-128"/>
              </a:rPr>
              <a:t>. Pappas, J. Sietsma, </a:t>
            </a:r>
            <a:r>
              <a:rPr lang="en-GB" altLang="nl-NL" sz="1400" dirty="0">
                <a:solidFill>
                  <a:prstClr val="white"/>
                </a:solidFill>
                <a:latin typeface="Arial" pitchFamily="34" charset="0"/>
                <a:ea typeface="MS PGothic" pitchFamily="34" charset="-128"/>
              </a:rPr>
              <a:t>A. A. van Well, S. E. Offerman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95536" y="4293096"/>
            <a:ext cx="46797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solidFill>
                  <a:prstClr val="white"/>
                </a:solidFill>
                <a:latin typeface="Arial" charset="0"/>
              </a:rPr>
              <a:t>TUDelft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solidFill>
                  <a:prstClr val="white"/>
                </a:solidFill>
                <a:latin typeface="Arial" charset="0"/>
              </a:rPr>
              <a:t>Project leader: </a:t>
            </a:r>
            <a:r>
              <a:rPr lang="en-GB" sz="1400" dirty="0" err="1">
                <a:solidFill>
                  <a:prstClr val="white"/>
                </a:solidFill>
                <a:latin typeface="Arial" charset="0"/>
              </a:rPr>
              <a:t>S.E.Offerman</a:t>
            </a:r>
            <a:endParaRPr lang="en-GB" sz="1400" dirty="0">
              <a:solidFill>
                <a:prstClr val="white"/>
              </a:solidFill>
              <a:latin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solidFill>
                  <a:prstClr val="white"/>
                </a:solidFill>
                <a:latin typeface="Arial" charset="0"/>
              </a:rPr>
              <a:t>Daily supervisors: </a:t>
            </a:r>
            <a:r>
              <a:rPr lang="en-GB" sz="1400" dirty="0" err="1">
                <a:solidFill>
                  <a:prstClr val="white"/>
                </a:solidFill>
                <a:latin typeface="Arial" charset="0"/>
              </a:rPr>
              <a:t>S.E.Offerman</a:t>
            </a:r>
            <a:r>
              <a:rPr lang="en-GB" sz="1400" dirty="0">
                <a:solidFill>
                  <a:prstClr val="white"/>
                </a:solidFill>
                <a:latin typeface="Arial" charset="0"/>
              </a:rPr>
              <a:t>, </a:t>
            </a:r>
            <a:r>
              <a:rPr lang="en-GB" sz="1400" dirty="0" smtClean="0">
                <a:solidFill>
                  <a:prstClr val="white"/>
                </a:solidFill>
                <a:latin typeface="Arial" charset="0"/>
              </a:rPr>
              <a:t>A.A. </a:t>
            </a:r>
            <a:r>
              <a:rPr lang="en-GB" sz="1400" dirty="0">
                <a:solidFill>
                  <a:prstClr val="white"/>
                </a:solidFill>
                <a:latin typeface="Arial" charset="0"/>
              </a:rPr>
              <a:t>van Well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67944" y="376987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790352"/>
            <a:r>
              <a:rPr lang="en-GB" sz="1400" u="sng" dirty="0">
                <a:solidFill>
                  <a:prstClr val="white"/>
                </a:solidFill>
              </a:rPr>
              <a:t>Industrial partners</a:t>
            </a:r>
            <a:endParaRPr lang="nl-NL" sz="1400" u="sng" dirty="0">
              <a:solidFill>
                <a:prstClr val="white"/>
              </a:solidFill>
            </a:endParaRPr>
          </a:p>
          <a:p>
            <a:pPr algn="r" defTabSz="790352"/>
            <a:r>
              <a:rPr lang="en-GB" sz="1400" dirty="0">
                <a:solidFill>
                  <a:prstClr val="white"/>
                </a:solidFill>
              </a:rPr>
              <a:t>TATA Steel, M2i, VDL, </a:t>
            </a:r>
            <a:r>
              <a:rPr lang="en-GB" sz="1400" dirty="0" err="1">
                <a:solidFill>
                  <a:prstClr val="white"/>
                </a:solidFill>
              </a:rPr>
              <a:t>Nedschroef</a:t>
            </a:r>
            <a:endParaRPr lang="en-GB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19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1083A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77020" y="1444936"/>
            <a:ext cx="15268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defTabSz="790352"/>
            <a:r>
              <a:rPr lang="en-GB" sz="1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Nucleation + growth</a:t>
            </a:r>
          </a:p>
          <a:p>
            <a:pPr algn="just" defTabSz="790352"/>
            <a:r>
              <a:rPr lang="en-GB" sz="1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dominant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5609641" y="1543150"/>
            <a:ext cx="1611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defTabSz="790352"/>
            <a:r>
              <a:rPr lang="en-GB" sz="1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Growth + Coarsening</a:t>
            </a:r>
          </a:p>
          <a:p>
            <a:pPr algn="just" defTabSz="790352"/>
            <a:r>
              <a:rPr lang="en-GB" sz="1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dominant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203848" y="1471200"/>
            <a:ext cx="2047160" cy="4320000"/>
            <a:chOff x="3203848" y="699600"/>
            <a:chExt cx="2047160" cy="4320000"/>
          </a:xfrm>
        </p:grpSpPr>
        <p:grpSp>
          <p:nvGrpSpPr>
            <p:cNvPr id="6" name="Group 5"/>
            <p:cNvGrpSpPr/>
            <p:nvPr/>
          </p:nvGrpSpPr>
          <p:grpSpPr>
            <a:xfrm>
              <a:off x="3203848" y="699600"/>
              <a:ext cx="2047160" cy="4320000"/>
              <a:chOff x="940664" y="718981"/>
              <a:chExt cx="2047160" cy="4320000"/>
            </a:xfrm>
          </p:grpSpPr>
          <p:pic>
            <p:nvPicPr>
              <p:cNvPr id="11" name="Picture 4" descr="D:\cioannidou\Desktop\new article\FIGURES\FIG8\FIG 8 old.tif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0664" y="718981"/>
                <a:ext cx="2047160" cy="43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2" name="Straight Connector 11"/>
              <p:cNvCxnSpPr/>
              <p:nvPr/>
            </p:nvCxnSpPr>
            <p:spPr>
              <a:xfrm>
                <a:off x="2342704" y="718981"/>
                <a:ext cx="0" cy="4032390"/>
              </a:xfrm>
              <a:prstGeom prst="line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lgDash"/>
              </a:ln>
              <a:effectLst/>
            </p:spPr>
          </p:cxnSp>
        </p:grpSp>
        <p:cxnSp>
          <p:nvCxnSpPr>
            <p:cNvPr id="7" name="Straight Arrow Connector 6"/>
            <p:cNvCxnSpPr/>
            <p:nvPr/>
          </p:nvCxnSpPr>
          <p:spPr>
            <a:xfrm flipV="1">
              <a:off x="4427984" y="1491630"/>
              <a:ext cx="576064" cy="421380"/>
            </a:xfrm>
            <a:prstGeom prst="straightConnector1">
              <a:avLst/>
            </a:prstGeom>
            <a:noFill/>
            <a:ln w="9525" cap="flat" cmpd="sng" algn="ctr">
              <a:solidFill>
                <a:srgbClr val="00B050"/>
              </a:solidFill>
              <a:prstDash val="lgDash"/>
              <a:tailEnd type="arrow"/>
            </a:ln>
            <a:effectLst/>
          </p:spPr>
        </p:cxnSp>
        <p:cxnSp>
          <p:nvCxnSpPr>
            <p:cNvPr id="8" name="Straight Arrow Connector 7"/>
            <p:cNvCxnSpPr/>
            <p:nvPr/>
          </p:nvCxnSpPr>
          <p:spPr>
            <a:xfrm flipV="1">
              <a:off x="4227428" y="2355726"/>
              <a:ext cx="288032" cy="210690"/>
            </a:xfrm>
            <a:prstGeom prst="straightConnector1">
              <a:avLst/>
            </a:prstGeom>
            <a:noFill/>
            <a:ln w="9525" cap="flat" cmpd="sng" algn="ctr">
              <a:solidFill>
                <a:srgbClr val="00B050"/>
              </a:solidFill>
              <a:prstDash val="lgDash"/>
              <a:tailEnd type="arrow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>
            <a:xfrm>
              <a:off x="4658363" y="2496150"/>
              <a:ext cx="288032" cy="210690"/>
            </a:xfrm>
            <a:prstGeom prst="straightConnector1">
              <a:avLst/>
            </a:prstGeom>
            <a:noFill/>
            <a:ln w="9525" cap="flat" cmpd="sng" algn="ctr">
              <a:solidFill>
                <a:srgbClr val="00B050"/>
              </a:solidFill>
              <a:prstDash val="lgDash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>
            <a:xfrm flipV="1">
              <a:off x="4158747" y="3651870"/>
              <a:ext cx="576064" cy="421380"/>
            </a:xfrm>
            <a:prstGeom prst="straightConnector1">
              <a:avLst/>
            </a:prstGeom>
            <a:noFill/>
            <a:ln w="9525" cap="flat" cmpd="sng" algn="ctr">
              <a:solidFill>
                <a:srgbClr val="00B050"/>
              </a:solidFill>
              <a:prstDash val="lgDash"/>
              <a:tailEnd type="arrow"/>
            </a:ln>
            <a:effectLst/>
          </p:spPr>
        </p:cxnSp>
      </p:grpSp>
      <p:sp>
        <p:nvSpPr>
          <p:cNvPr id="13" name="Curved Down Arrow 12"/>
          <p:cNvSpPr/>
          <p:nvPr/>
        </p:nvSpPr>
        <p:spPr>
          <a:xfrm>
            <a:off x="4788024" y="1327126"/>
            <a:ext cx="1080120" cy="216024"/>
          </a:xfrm>
          <a:prstGeom prst="curvedDownArrow">
            <a:avLst/>
          </a:prstGeom>
          <a:solidFill>
            <a:sysClr val="window" lastClr="FFFFFF"/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Curved Down Arrow 13"/>
          <p:cNvSpPr/>
          <p:nvPr/>
        </p:nvSpPr>
        <p:spPr>
          <a:xfrm flipH="1">
            <a:off x="3131840" y="1327126"/>
            <a:ext cx="1080120" cy="216024"/>
          </a:xfrm>
          <a:prstGeom prst="curvedDownArrow">
            <a:avLst/>
          </a:prstGeom>
          <a:solidFill>
            <a:sysClr val="window" lastClr="FFFFFF"/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itel 3"/>
          <p:cNvSpPr txBox="1">
            <a:spLocks/>
          </p:cNvSpPr>
          <p:nvPr/>
        </p:nvSpPr>
        <p:spPr>
          <a:xfrm>
            <a:off x="1" y="76200"/>
            <a:ext cx="9143999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r>
              <a:rPr lang="en-US" altLang="de-DE" dirty="0"/>
              <a:t>SANS - Precipitation kinetics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404910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11</a:t>
            </a:fld>
            <a:endParaRPr lang="en-US" dirty="0">
              <a:solidFill>
                <a:srgbClr val="1083A1"/>
              </a:solidFill>
            </a:endParaRPr>
          </a:p>
        </p:txBody>
      </p:sp>
      <p:pic>
        <p:nvPicPr>
          <p:cNvPr id="3" name="Picture 2" descr="D:\cioannidou\Desktop\new article\FIGURES\FIG10\FIG 10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5"/>
          <a:stretch/>
        </p:blipFill>
        <p:spPr bwMode="auto">
          <a:xfrm>
            <a:off x="2680608" y="1138800"/>
            <a:ext cx="3224042" cy="45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59700" y="1327675"/>
            <a:ext cx="24400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90352"/>
            <a:r>
              <a:rPr lang="en-GB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Precipitate size distribution</a:t>
            </a:r>
            <a:endParaRPr lang="nl-NL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851920" y="2341951"/>
            <a:ext cx="0" cy="297904"/>
          </a:xfrm>
          <a:prstGeom prst="straightConnector1">
            <a:avLst/>
          </a:prstGeom>
          <a:noFill/>
          <a:ln w="9525" cap="flat" cmpd="sng" algn="ctr">
            <a:solidFill>
              <a:srgbClr val="00CC00"/>
            </a:solidFill>
            <a:prstDash val="solid"/>
            <a:tailEnd type="arrow"/>
          </a:ln>
          <a:effectLst/>
        </p:spPr>
      </p:cxnSp>
      <p:sp>
        <p:nvSpPr>
          <p:cNvPr id="6" name="Rectangle 5"/>
          <p:cNvSpPr/>
          <p:nvPr/>
        </p:nvSpPr>
        <p:spPr>
          <a:xfrm>
            <a:off x="3738890" y="1772029"/>
            <a:ext cx="10086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90352"/>
            <a:r>
              <a:rPr lang="en-GB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Peak increases</a:t>
            </a:r>
          </a:p>
          <a:p>
            <a:pPr defTabSz="790352"/>
            <a:r>
              <a:rPr lang="en-GB" sz="1100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nucleation</a:t>
            </a:r>
            <a:endParaRPr lang="nl-NL" sz="1100" u="sng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2372117"/>
            <a:ext cx="12410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90352"/>
            <a:r>
              <a:rPr lang="en-GB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Peak to the right</a:t>
            </a:r>
          </a:p>
          <a:p>
            <a:pPr defTabSz="790352"/>
            <a:r>
              <a:rPr lang="en-GB" sz="1100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 precipitates</a:t>
            </a:r>
            <a:endParaRPr lang="nl-NL" sz="1100" u="sng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292629" y="2476519"/>
            <a:ext cx="216024" cy="222085"/>
          </a:xfrm>
          <a:prstGeom prst="straightConnector1">
            <a:avLst/>
          </a:prstGeom>
          <a:noFill/>
          <a:ln w="9525" cap="flat" cmpd="sng" algn="ctr">
            <a:solidFill>
              <a:srgbClr val="00CC00"/>
            </a:solidFill>
            <a:prstDash val="soli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>
          <a:xfrm>
            <a:off x="3923928" y="3217044"/>
            <a:ext cx="1008112" cy="0"/>
          </a:xfrm>
          <a:prstGeom prst="straightConnector1">
            <a:avLst/>
          </a:prstGeom>
          <a:noFill/>
          <a:ln w="9525" cap="flat" cmpd="sng" algn="ctr">
            <a:solidFill>
              <a:srgbClr val="00CC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10" name="Rectangle 9"/>
          <p:cNvSpPr/>
          <p:nvPr/>
        </p:nvSpPr>
        <p:spPr>
          <a:xfrm>
            <a:off x="5580112" y="2825954"/>
            <a:ext cx="12314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90352"/>
            <a:r>
              <a:rPr lang="en-GB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Peak broadening</a:t>
            </a:r>
          </a:p>
          <a:p>
            <a:pPr defTabSz="790352"/>
            <a:r>
              <a:rPr lang="en-GB" sz="1100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growth/coarsening</a:t>
            </a:r>
            <a:endParaRPr lang="nl-NL" sz="1100" u="sng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itel 3"/>
          <p:cNvSpPr txBox="1">
            <a:spLocks/>
          </p:cNvSpPr>
          <p:nvPr/>
        </p:nvSpPr>
        <p:spPr>
          <a:xfrm>
            <a:off x="1" y="0"/>
            <a:ext cx="9143999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r>
              <a:rPr lang="en-US" altLang="de-DE" dirty="0"/>
              <a:t>SANS - Precipitation kinetics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9951655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1083A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79912" y="1841454"/>
            <a:ext cx="51845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790352"/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Precipitation </a:t>
            </a:r>
            <a:r>
              <a:rPr lang="en-US" sz="16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</a:t>
            </a:r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en-US" sz="16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phase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transformation (</a:t>
            </a:r>
            <a:r>
              <a:rPr lang="en-US" sz="1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2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 defTabSz="790352"/>
            <a:endParaRPr lang="en-US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790352"/>
            <a:endParaRPr lang="en-US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790352"/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1: precipitates in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rows (interphase precipitation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95436" lvl="1" algn="just" defTabSz="790352"/>
            <a:endParaRPr lang="en-US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790352"/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randomly dispersed precipitates </a:t>
            </a:r>
            <a:endParaRPr lang="nl-NL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D:\cioannidou\Desktop\new article\FIGURES\FIG9\FIG9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400"/>
            <a:ext cx="2825185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3"/>
          <p:cNvSpPr txBox="1">
            <a:spLocks/>
          </p:cNvSpPr>
          <p:nvPr/>
        </p:nvSpPr>
        <p:spPr>
          <a:xfrm>
            <a:off x="1" y="130274"/>
            <a:ext cx="9143999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r>
              <a:rPr lang="en-US" altLang="de-DE" dirty="0"/>
              <a:t>Phase transformation &amp; Precipitation kinetics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18473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13</a:t>
            </a:fld>
            <a:endParaRPr lang="en-US" dirty="0">
              <a:solidFill>
                <a:srgbClr val="1083A1"/>
              </a:solidFill>
            </a:endParaRPr>
          </a:p>
        </p:txBody>
      </p:sp>
      <p:pic>
        <p:nvPicPr>
          <p:cNvPr id="3" name="Picture 2" descr="D:\cioannidou\Desktop\new article\FIGURES\FIG12\FIG1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12" y="1530276"/>
            <a:ext cx="3948394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cioannidou\Desktop\new article\FIGURES\FIG13\FIG13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5218777" y="1314252"/>
            <a:ext cx="3021195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cioannidou\Desktop\new article\FIGURES\FIG13\FIG13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5107886" y="3546500"/>
            <a:ext cx="3021195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95396" y="1601844"/>
            <a:ext cx="865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V maps </a:t>
            </a:r>
            <a:endParaRPr kumimoji="0" lang="nl-NL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7747120" y="3182884"/>
            <a:ext cx="15408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Size distribution</a:t>
            </a:r>
            <a:endParaRPr kumimoji="0" lang="nl-NL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9334" y="1176214"/>
            <a:ext cx="37160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Same samples treated in dilatometry and tested by SANS</a:t>
            </a:r>
            <a:endParaRPr kumimoji="0" lang="nl-NL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Titel 3"/>
          <p:cNvSpPr txBox="1">
            <a:spLocks/>
          </p:cNvSpPr>
          <p:nvPr/>
        </p:nvSpPr>
        <p:spPr>
          <a:xfrm>
            <a:off x="1" y="121890"/>
            <a:ext cx="9143999" cy="411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r>
              <a:rPr lang="en-US" altLang="de-DE" dirty="0"/>
              <a:t>Atom Probe Tomography - Precipitation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76512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1083A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58344" y="774945"/>
            <a:ext cx="3142456" cy="5549655"/>
            <a:chOff x="5724128" y="555526"/>
            <a:chExt cx="1821058" cy="3384376"/>
          </a:xfrm>
        </p:grpSpPr>
        <p:grpSp>
          <p:nvGrpSpPr>
            <p:cNvPr id="4" name="Group 3"/>
            <p:cNvGrpSpPr/>
            <p:nvPr/>
          </p:nvGrpSpPr>
          <p:grpSpPr>
            <a:xfrm>
              <a:off x="5724128" y="555526"/>
              <a:ext cx="1821058" cy="3168352"/>
              <a:chOff x="5724128" y="555526"/>
              <a:chExt cx="1821058" cy="316835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5724128" y="555526"/>
                <a:ext cx="1821058" cy="3168352"/>
                <a:chOff x="5724128" y="699541"/>
                <a:chExt cx="1821058" cy="3168352"/>
              </a:xfrm>
            </p:grpSpPr>
            <p:pic>
              <p:nvPicPr>
                <p:cNvPr id="8" name="Picture 3" descr="D:\cioannidou\Desktop\new article\FIGURES\FIG8\FIG 8 new.tif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344" b="26229"/>
                <a:stretch/>
              </p:blipFill>
              <p:spPr bwMode="auto">
                <a:xfrm>
                  <a:off x="5724128" y="818340"/>
                  <a:ext cx="1821058" cy="30495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9" name="Rectangle 8"/>
                <p:cNvSpPr/>
                <p:nvPr/>
              </p:nvSpPr>
              <p:spPr>
                <a:xfrm>
                  <a:off x="6228184" y="699541"/>
                  <a:ext cx="1008112" cy="118800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79035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7" name="Rectangle 6"/>
              <p:cNvSpPr/>
              <p:nvPr/>
            </p:nvSpPr>
            <p:spPr>
              <a:xfrm>
                <a:off x="5868144" y="3579862"/>
                <a:ext cx="144016" cy="144016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9035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pic>
          <p:nvPicPr>
            <p:cNvPr id="5" name="Picture 3" descr="D:\cioannidou\Desktop\new article\FIGURES\FIG8\FIG 8 new.t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166" b="-1"/>
            <a:stretch/>
          </p:blipFill>
          <p:spPr bwMode="auto">
            <a:xfrm>
              <a:off x="5724128" y="3683605"/>
              <a:ext cx="1821058" cy="2562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Rectangle 9"/>
          <p:cNvSpPr/>
          <p:nvPr/>
        </p:nvSpPr>
        <p:spPr>
          <a:xfrm>
            <a:off x="746448" y="1974776"/>
            <a:ext cx="18389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90352"/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APT values for</a:t>
            </a:r>
          </a:p>
          <a:p>
            <a:pPr defTabSz="790352"/>
            <a:r>
              <a:rPr lang="en-US" sz="16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600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600" baseline="-25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en-US" sz="1600" baseline="-25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0352"/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Consistent to SANS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46448" y="3778250"/>
            <a:ext cx="169399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Volume analyzed by </a:t>
            </a:r>
          </a:p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APT~ 10</a:t>
            </a:r>
            <a:r>
              <a:rPr kumimoji="0" lang="en-US" sz="14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nm</a:t>
            </a:r>
            <a:r>
              <a:rPr kumimoji="0" lang="en-US" sz="14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SANS 10</a:t>
            </a:r>
            <a:r>
              <a:rPr kumimoji="0" lang="en-US" sz="14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nm</a:t>
            </a:r>
            <a:r>
              <a:rPr kumimoji="0" lang="en-US" sz="14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0" lang="nl-NL" sz="1400" b="0" i="0" u="none" strike="noStrike" kern="0" cap="none" spc="0" normalizeH="0" baseline="3000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Titel 3"/>
          <p:cNvSpPr txBox="1">
            <a:spLocks/>
          </p:cNvSpPr>
          <p:nvPr/>
        </p:nvSpPr>
        <p:spPr>
          <a:xfrm>
            <a:off x="1" y="159994"/>
            <a:ext cx="9143999" cy="449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r>
              <a:rPr lang="en-US" altLang="de-DE" dirty="0"/>
              <a:t>Atom Probe Tomography - Precipitation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58682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15</a:t>
            </a:fld>
            <a:endParaRPr lang="en-US" dirty="0">
              <a:solidFill>
                <a:srgbClr val="1083A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24150" y="1473485"/>
            <a:ext cx="5139334" cy="2869915"/>
            <a:chOff x="395536" y="1327869"/>
            <a:chExt cx="3903834" cy="2179985"/>
          </a:xfrm>
        </p:grpSpPr>
        <p:grpSp>
          <p:nvGrpSpPr>
            <p:cNvPr id="4" name="Group 3"/>
            <p:cNvGrpSpPr/>
            <p:nvPr/>
          </p:nvGrpSpPr>
          <p:grpSpPr>
            <a:xfrm>
              <a:off x="395536" y="1707854"/>
              <a:ext cx="3903834" cy="1800000"/>
              <a:chOff x="539552" y="1707854"/>
              <a:chExt cx="3903834" cy="1800000"/>
            </a:xfrm>
          </p:grpSpPr>
          <p:pic>
            <p:nvPicPr>
              <p:cNvPr id="6" name="Picture 7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930" t="13044" r="27010" b="9757"/>
              <a:stretch/>
            </p:blipFill>
            <p:spPr bwMode="auto">
              <a:xfrm>
                <a:off x="539552" y="1707854"/>
                <a:ext cx="2081633" cy="180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" name="Picture 9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808" t="13045" r="27010" b="9756"/>
              <a:stretch/>
            </p:blipFill>
            <p:spPr bwMode="auto">
              <a:xfrm>
                <a:off x="2555776" y="1707854"/>
                <a:ext cx="1887610" cy="180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5" name="Rectangle 4"/>
            <p:cNvSpPr/>
            <p:nvPr/>
          </p:nvSpPr>
          <p:spPr>
            <a:xfrm>
              <a:off x="720553" y="1327869"/>
              <a:ext cx="33473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79035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Precipitate chemical composition evolution </a:t>
              </a:r>
              <a:endParaRPr kumimoji="0" lang="nl-NL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397860" y="2293640"/>
            <a:ext cx="1984140" cy="1440160"/>
            <a:chOff x="-2648762" y="911539"/>
            <a:chExt cx="1984140" cy="1440160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543"/>
            <a:stretch/>
          </p:blipFill>
          <p:spPr bwMode="auto">
            <a:xfrm>
              <a:off x="-2648762" y="911539"/>
              <a:ext cx="1244098" cy="14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806"/>
            <a:stretch/>
          </p:blipFill>
          <p:spPr bwMode="auto">
            <a:xfrm>
              <a:off x="-1404664" y="911699"/>
              <a:ext cx="740042" cy="14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itel 3"/>
          <p:cNvSpPr txBox="1">
            <a:spLocks/>
          </p:cNvSpPr>
          <p:nvPr/>
        </p:nvSpPr>
        <p:spPr>
          <a:xfrm>
            <a:off x="1" y="130274"/>
            <a:ext cx="9143999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r>
              <a:rPr lang="en-US" altLang="de-DE" dirty="0"/>
              <a:t>Atom Probe Tomography - Precipitation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36599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16</a:t>
            </a:fld>
            <a:endParaRPr lang="en-US" dirty="0">
              <a:solidFill>
                <a:srgbClr val="1083A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7881" y="1752600"/>
            <a:ext cx="83346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790352"/>
            <a:endParaRPr lang="en-US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0352"/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650</a:t>
            </a:r>
            <a:r>
              <a:rPr lang="en-US" sz="1400" baseline="30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interphase precipitation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VC takes place (not at 750 and 900</a:t>
            </a:r>
            <a:r>
              <a:rPr lang="en-US" sz="14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</a:t>
            </a:r>
          </a:p>
          <a:p>
            <a:pPr defTabSz="790352"/>
            <a:endParaRPr lang="en-US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0352"/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Nucleation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growth are dominant during the first 20 min, while later precipitate growth with soft impingement (overlapping diffusion fields) and coarsening take place. </a:t>
            </a:r>
            <a:endParaRPr lang="en-US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0352"/>
            <a:endParaRPr lang="en-US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0352"/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steel with two times higher vanadium and carbon concentrations (HCHV) exhibits </a:t>
            </a:r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x2 higher volume fraction and number density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precipitates after 10 h of </a:t>
            </a:r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annealing.</a:t>
            </a:r>
          </a:p>
          <a:p>
            <a:pPr defTabSz="790352"/>
            <a:endParaRPr lang="en-US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0352"/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precipitate chemical composition </a:t>
            </a:r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evolution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annealing is strongly correlated to their size</a:t>
            </a:r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defTabSz="790352"/>
            <a:endParaRPr lang="en-US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el 3"/>
          <p:cNvSpPr txBox="1">
            <a:spLocks/>
          </p:cNvSpPr>
          <p:nvPr/>
        </p:nvSpPr>
        <p:spPr>
          <a:xfrm>
            <a:off x="1" y="228600"/>
            <a:ext cx="9143999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r>
              <a:rPr lang="en-US" altLang="de-DE" dirty="0" smtClean="0"/>
              <a:t>Summary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77812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17</a:t>
            </a:fld>
            <a:endParaRPr lang="en-US" dirty="0">
              <a:solidFill>
                <a:srgbClr val="1083A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1000" y="1945318"/>
            <a:ext cx="5040000" cy="2126250"/>
            <a:chOff x="267984" y="1141152"/>
            <a:chExt cx="5040000" cy="2835000"/>
          </a:xfrm>
        </p:grpSpPr>
        <p:pic>
          <p:nvPicPr>
            <p:cNvPr id="9" name="Picture 16" descr="D:\cioannidou\Desktop\June 2018 ISIS in-situ SANS and ND experiment\ISIS 3rd exp in-stu pictures\7th day\20180610_112028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984" y="1141152"/>
              <a:ext cx="5040000" cy="2835000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Arrow Connector 9"/>
            <p:cNvCxnSpPr/>
            <p:nvPr/>
          </p:nvCxnSpPr>
          <p:spPr>
            <a:xfrm flipH="1" flipV="1">
              <a:off x="3457219" y="2590331"/>
              <a:ext cx="1224136" cy="253752"/>
            </a:xfrm>
            <a:prstGeom prst="straightConnector1">
              <a:avLst/>
            </a:prstGeom>
            <a:noFill/>
            <a:ln w="25400" cap="flat" cmpd="sng" algn="ctr">
              <a:solidFill>
                <a:srgbClr val="FFFF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1" name="TextBox 10"/>
            <p:cNvSpPr txBox="1"/>
            <p:nvPr/>
          </p:nvSpPr>
          <p:spPr>
            <a:xfrm>
              <a:off x="4192985" y="2868475"/>
              <a:ext cx="729687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b="1"/>
              </a:lvl1pPr>
            </a:lstStyle>
            <a:p>
              <a:pPr marL="0" marR="0" lvl="0" indent="0" defTabSz="79035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Neutron</a:t>
              </a:r>
            </a:p>
            <a:p>
              <a:pPr marL="0" marR="0" lvl="0" indent="0" defTabSz="79035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Beam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987504" y="2293280"/>
              <a:ext cx="684076" cy="17872"/>
            </a:xfrm>
            <a:prstGeom prst="straightConnector1">
              <a:avLst/>
            </a:prstGeom>
            <a:noFill/>
            <a:ln w="25400" cap="flat" cmpd="sng" algn="ctr">
              <a:solidFill>
                <a:srgbClr val="FFFF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3" name="TextBox 12"/>
            <p:cNvSpPr txBox="1"/>
            <p:nvPr/>
          </p:nvSpPr>
          <p:spPr>
            <a:xfrm>
              <a:off x="794860" y="2348881"/>
              <a:ext cx="40588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b="1"/>
              </a:lvl1pPr>
            </a:lstStyle>
            <a:p>
              <a:pPr marL="0" marR="0" lvl="0" indent="0" defTabSz="79035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76603" y="1946768"/>
              <a:ext cx="60305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marL="0" marR="0" lvl="0" indent="0" defTabSz="79035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SANS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 flipV="1">
              <a:off x="1200740" y="1772816"/>
              <a:ext cx="612068" cy="229039"/>
            </a:xfrm>
            <a:prstGeom prst="straightConnector1">
              <a:avLst/>
            </a:prstGeom>
            <a:noFill/>
            <a:ln w="25400" cap="flat" cmpd="sng" algn="ctr">
              <a:solidFill>
                <a:srgbClr val="FFFF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sp>
        <p:nvSpPr>
          <p:cNvPr id="16" name="Rectangle 15"/>
          <p:cNvSpPr/>
          <p:nvPr/>
        </p:nvSpPr>
        <p:spPr>
          <a:xfrm>
            <a:off x="2396945" y="2555499"/>
            <a:ext cx="1173290" cy="920933"/>
          </a:xfrm>
          <a:prstGeom prst="rect">
            <a:avLst/>
          </a:prstGeom>
          <a:noFill/>
          <a:ln w="28575" cap="flat" cmpd="sng" algn="ctr">
            <a:solidFill>
              <a:srgbClr val="00CCFF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80999" y="1565881"/>
            <a:ext cx="8418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90352"/>
            <a:r>
              <a:rPr lang="en-GB" sz="1200" dirty="0" smtClean="0">
                <a:solidFill>
                  <a:srgbClr val="002060"/>
                </a:solidFill>
                <a:latin typeface="Times New Roman" panose="02020603050405020304" pitchFamily="18" charset="0"/>
                <a:ea typeface="Geneva" charset="0"/>
                <a:cs typeface="Times New Roman" panose="02020603050405020304" pitchFamily="18" charset="0"/>
              </a:rPr>
              <a:t>LARMOR</a:t>
            </a:r>
            <a:endParaRPr lang="nl-NL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5" descr="D:\cioannidou\Desktop\June 2018 ISIS in-situ SANS and ND experiment\ISIS 3rd exp in-stu pictures\2nd day\20180605_11302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1" r="4034"/>
          <a:stretch/>
        </p:blipFill>
        <p:spPr bwMode="auto">
          <a:xfrm>
            <a:off x="4956217" y="914400"/>
            <a:ext cx="2337272" cy="1302962"/>
          </a:xfrm>
          <a:prstGeom prst="rect">
            <a:avLst/>
          </a:prstGeom>
          <a:noFill/>
          <a:ln w="28575">
            <a:solidFill>
              <a:srgbClr val="00CCFF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Down Arrow 20"/>
          <p:cNvSpPr/>
          <p:nvPr/>
        </p:nvSpPr>
        <p:spPr>
          <a:xfrm rot="15245818">
            <a:off x="4523395" y="1962247"/>
            <a:ext cx="118732" cy="661720"/>
          </a:xfrm>
          <a:prstGeom prst="downArrow">
            <a:avLst/>
          </a:prstGeom>
          <a:noFill/>
          <a:ln w="25400" cap="flat" cmpd="sng" algn="ctr">
            <a:solidFill>
              <a:srgbClr val="00CCFF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05913" y="2217362"/>
            <a:ext cx="1059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rotation 20</a:t>
            </a:r>
            <a:r>
              <a:rPr kumimoji="0" lang="en-GB" sz="14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</a:t>
            </a:r>
          </a:p>
          <a:p>
            <a:pPr marL="0" marR="0" lvl="0" indent="0" algn="r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40</a:t>
            </a:r>
            <a:r>
              <a:rPr kumimoji="0" lang="en-GB" sz="14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/min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225530" y="5555397"/>
            <a:ext cx="184698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Geneva" charset="0"/>
                <a:cs typeface="Rajdhani Medium"/>
              </a:rPr>
              <a:t>beam size 8x8mm</a:t>
            </a:r>
            <a:r>
              <a:rPr kumimoji="0" lang="en-GB" sz="14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Geneva" charset="0"/>
                <a:cs typeface="Rajdhani Medium"/>
              </a:rPr>
              <a:t>2</a:t>
            </a:r>
          </a:p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sample </a:t>
            </a:r>
            <a:r>
              <a:rPr kumimoji="0" lang="nl-NL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thickness</a:t>
            </a:r>
            <a:r>
              <a:rPr kumimoji="0" lang="nl-NL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1mm</a:t>
            </a:r>
          </a:p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1min time </a:t>
            </a:r>
            <a:r>
              <a:rPr kumimoji="0" lang="nl-NL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resolution</a:t>
            </a:r>
            <a:endParaRPr kumimoji="0" lang="nl-NL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" name="Titel 3"/>
          <p:cNvSpPr txBox="1">
            <a:spLocks/>
          </p:cNvSpPr>
          <p:nvPr/>
        </p:nvSpPr>
        <p:spPr>
          <a:xfrm>
            <a:off x="1" y="54074"/>
            <a:ext cx="9143999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8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pPr algn="ctr"/>
            <a:r>
              <a:rPr lang="en-US" sz="3200" dirty="0"/>
              <a:t>In-situ simultaneous SANS &amp; Neutron Diffraction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28600" y="4590871"/>
            <a:ext cx="6359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Real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time measurements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Phase transformation &amp; precipitation kinetics simultaneously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same sample volume, avoid effects of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inhomogeneities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Improved background subtraction for SANS compared to ex-situ measurements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Precipitate chemical composition evolution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Adapt heat-treatments based on real time obtained results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056" y="3669569"/>
            <a:ext cx="3142544" cy="80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701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18</a:t>
            </a:fld>
            <a:endParaRPr lang="en-US" dirty="0">
              <a:solidFill>
                <a:srgbClr val="1083A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504" y="5267980"/>
            <a:ext cx="9036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790352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precipitation follows phase transformation (high solubility of VC in austenite, then interphase precipitation)</a:t>
            </a:r>
          </a:p>
          <a:p>
            <a:pPr marL="285750" indent="-285750" algn="just" defTabSz="790352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precipitation during </a:t>
            </a:r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(interphase 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precipitation) and </a:t>
            </a:r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the phase 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transformation </a:t>
            </a:r>
            <a:endParaRPr lang="nl-NL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644221" y="1336301"/>
            <a:ext cx="4289979" cy="3616699"/>
            <a:chOff x="2068935" y="570334"/>
            <a:chExt cx="4289979" cy="3616699"/>
          </a:xfrm>
        </p:grpSpPr>
        <p:grpSp>
          <p:nvGrpSpPr>
            <p:cNvPr id="5" name="Group 4"/>
            <p:cNvGrpSpPr/>
            <p:nvPr/>
          </p:nvGrpSpPr>
          <p:grpSpPr>
            <a:xfrm>
              <a:off x="2068935" y="570334"/>
              <a:ext cx="4289979" cy="3616699"/>
              <a:chOff x="1763688" y="766494"/>
              <a:chExt cx="5224941" cy="4822266"/>
            </a:xfrm>
          </p:grpSpPr>
          <p:pic>
            <p:nvPicPr>
              <p:cNvPr id="7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1014"/>
              <a:stretch/>
            </p:blipFill>
            <p:spPr bwMode="auto">
              <a:xfrm>
                <a:off x="1763688" y="1268760"/>
                <a:ext cx="5224941" cy="432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8" name="Straight Connector 7"/>
              <p:cNvCxnSpPr/>
              <p:nvPr/>
            </p:nvCxnSpPr>
            <p:spPr>
              <a:xfrm>
                <a:off x="4582886" y="1124744"/>
                <a:ext cx="0" cy="396044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lgDash"/>
              </a:ln>
              <a:effectLst/>
            </p:spPr>
          </p:cxnSp>
          <p:sp>
            <p:nvSpPr>
              <p:cNvPr id="9" name="Rectangle 8"/>
              <p:cNvSpPr/>
              <p:nvPr/>
            </p:nvSpPr>
            <p:spPr>
              <a:xfrm>
                <a:off x="1817307" y="766494"/>
                <a:ext cx="2331513" cy="6976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r" defTabSz="79035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phase transformation</a:t>
                </a:r>
              </a:p>
              <a:p>
                <a:pPr marL="0" marR="0" lvl="0" indent="0" algn="r" defTabSz="79035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&amp; precipitation</a:t>
                </a:r>
                <a:endParaRPr kumimoji="0" lang="nl-NL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4791912" y="952151"/>
                <a:ext cx="1149674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79035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precipitation</a:t>
                </a:r>
                <a:endParaRPr kumimoji="0" lang="nl-NL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V="1">
                <a:off x="4571999" y="1257653"/>
                <a:ext cx="216024" cy="1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12" name="Straight Arrow Connector 11"/>
              <p:cNvCxnSpPr>
                <a:endCxn id="7" idx="0"/>
              </p:cNvCxnSpPr>
              <p:nvPr/>
            </p:nvCxnSpPr>
            <p:spPr>
              <a:xfrm flipH="1">
                <a:off x="4376159" y="1255359"/>
                <a:ext cx="195840" cy="13400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sp>
            <p:nvSpPr>
              <p:cNvPr id="13" name="Rectangle 12"/>
              <p:cNvSpPr/>
              <p:nvPr/>
            </p:nvSpPr>
            <p:spPr>
              <a:xfrm>
                <a:off x="3233647" y="1993006"/>
                <a:ext cx="683200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79035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by ND</a:t>
                </a:r>
                <a:endParaRPr kumimoji="0" lang="nl-NL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899975" y="2514573"/>
                <a:ext cx="914033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79035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by SANS</a:t>
                </a:r>
                <a:endParaRPr kumimoji="0" lang="nl-NL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2078579" y="1275606"/>
              <a:ext cx="333181" cy="32597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9035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Titel 3"/>
          <p:cNvSpPr txBox="1">
            <a:spLocks/>
          </p:cNvSpPr>
          <p:nvPr/>
        </p:nvSpPr>
        <p:spPr>
          <a:xfrm>
            <a:off x="0" y="152400"/>
            <a:ext cx="9143999" cy="519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8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pPr algn="ctr"/>
            <a:r>
              <a:rPr lang="de-DE" altLang="de-DE" dirty="0"/>
              <a:t>Phase </a:t>
            </a:r>
            <a:r>
              <a:rPr lang="de-DE" altLang="de-DE" dirty="0" err="1"/>
              <a:t>transformation</a:t>
            </a:r>
            <a:r>
              <a:rPr lang="de-DE" altLang="de-DE" dirty="0"/>
              <a:t> &amp; </a:t>
            </a:r>
            <a:r>
              <a:rPr lang="de-DE" altLang="de-DE" dirty="0" err="1"/>
              <a:t>precipitation</a:t>
            </a:r>
            <a:r>
              <a:rPr lang="de-DE" altLang="de-DE" dirty="0"/>
              <a:t> </a:t>
            </a:r>
            <a:r>
              <a:rPr lang="de-DE" altLang="de-DE" dirty="0" err="1"/>
              <a:t>kinetics</a:t>
            </a:r>
            <a:endParaRPr lang="de-DE" altLang="de-DE" dirty="0"/>
          </a:p>
        </p:txBody>
      </p:sp>
      <p:grpSp>
        <p:nvGrpSpPr>
          <p:cNvPr id="16" name="Group 15"/>
          <p:cNvGrpSpPr/>
          <p:nvPr/>
        </p:nvGrpSpPr>
        <p:grpSpPr>
          <a:xfrm>
            <a:off x="7232171" y="913217"/>
            <a:ext cx="1856151" cy="1203444"/>
            <a:chOff x="1968279" y="793330"/>
            <a:chExt cx="1505662" cy="976203"/>
          </a:xfrm>
        </p:grpSpPr>
        <p:pic>
          <p:nvPicPr>
            <p:cNvPr id="17" name="Εικόνα 1"/>
            <p:cNvPicPr>
              <a:picLocks noChangeAspect="1"/>
            </p:cNvPicPr>
            <p:nvPr/>
          </p:nvPicPr>
          <p:blipFill rotWithShape="1">
            <a:blip r:embed="rId3"/>
            <a:srcRect l="50000" b="64557"/>
            <a:stretch/>
          </p:blipFill>
          <p:spPr>
            <a:xfrm>
              <a:off x="1968279" y="793330"/>
              <a:ext cx="1505662" cy="976203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2237093" y="1190029"/>
              <a:ext cx="267747" cy="212615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9035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655569" y="1416213"/>
              <a:ext cx="144000" cy="1080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9035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04449" y="951317"/>
            <a:ext cx="2052228" cy="2098205"/>
            <a:chOff x="179512" y="3429360"/>
            <a:chExt cx="3169003" cy="3240000"/>
          </a:xfrm>
        </p:grpSpPr>
        <p:pic>
          <p:nvPicPr>
            <p:cNvPr id="24" name="Picture 6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3429360"/>
              <a:ext cx="3169003" cy="32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5" name="Straight Arrow Connector 24"/>
            <p:cNvCxnSpPr/>
            <p:nvPr/>
          </p:nvCxnSpPr>
          <p:spPr>
            <a:xfrm flipV="1">
              <a:off x="2159732" y="4406340"/>
              <a:ext cx="144016" cy="72008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2123728" y="5589240"/>
              <a:ext cx="216024" cy="504056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1656001" y="6030289"/>
              <a:ext cx="216024" cy="126014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1115616" y="5809764"/>
              <a:ext cx="216024" cy="283532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827584" y="5823266"/>
              <a:ext cx="216024" cy="126014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urved Up Arrow 29"/>
          <p:cNvSpPr/>
          <p:nvPr/>
        </p:nvSpPr>
        <p:spPr bwMode="auto">
          <a:xfrm rot="1833462">
            <a:off x="1522946" y="3333000"/>
            <a:ext cx="956166" cy="400800"/>
          </a:xfrm>
          <a:prstGeom prst="curvedUpArrow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tIns="72000" bIns="72000" rtlCol="0" anchor="ctr">
            <a:spAutoFit/>
          </a:bodyPr>
          <a:lstStyle/>
          <a:p>
            <a:pPr algn="ctr"/>
            <a:endParaRPr lang="nl-NL" sz="1400">
              <a:solidFill>
                <a:schemeClr val="bg1"/>
              </a:solidFill>
              <a:latin typeface="Rajdhani"/>
              <a:cs typeface="Rajdhani"/>
            </a:endParaRPr>
          </a:p>
        </p:txBody>
      </p:sp>
      <p:sp>
        <p:nvSpPr>
          <p:cNvPr id="32" name="Curved Up Arrow 31"/>
          <p:cNvSpPr/>
          <p:nvPr/>
        </p:nvSpPr>
        <p:spPr bwMode="auto">
          <a:xfrm rot="19156524" flipH="1">
            <a:off x="7176555" y="2416308"/>
            <a:ext cx="956166" cy="400800"/>
          </a:xfrm>
          <a:prstGeom prst="curvedUpArrow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tIns="72000" bIns="72000" rtlCol="0" anchor="ctr">
            <a:spAutoFit/>
          </a:bodyPr>
          <a:lstStyle/>
          <a:p>
            <a:pPr algn="ctr"/>
            <a:endParaRPr lang="nl-NL" sz="1400">
              <a:solidFill>
                <a:schemeClr val="bg1"/>
              </a:solidFill>
              <a:latin typeface="Rajdhani"/>
              <a:cs typeface="Rajdhani"/>
            </a:endParaRPr>
          </a:p>
        </p:txBody>
      </p:sp>
    </p:spTree>
    <p:extLst>
      <p:ext uri="{BB962C8B-B14F-4D97-AF65-F5344CB8AC3E}">
        <p14:creationId xmlns:p14="http://schemas.microsoft.com/office/powerpoint/2010/main" val="420057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19</a:t>
            </a:fld>
            <a:endParaRPr lang="en-US" dirty="0">
              <a:solidFill>
                <a:srgbClr val="1083A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3696" y="1752600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790352"/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provide </a:t>
            </a:r>
          </a:p>
          <a:p>
            <a:pPr marL="285750" indent="-285750" algn="just" defTabSz="790352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quantitative information focused on the kinetics of the VC in low-carbon steels,</a:t>
            </a:r>
          </a:p>
          <a:p>
            <a:pPr marL="285750" indent="-285750" algn="just" defTabSz="790352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quantitative information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precipitation interaction with austenite-to-ferrite phase transformation,</a:t>
            </a:r>
          </a:p>
          <a:p>
            <a:pPr marL="285750" indent="-285750" algn="just" defTabSz="790352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quantitative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evolution of the precipitate chemical composition,</a:t>
            </a:r>
          </a:p>
          <a:p>
            <a:pPr marL="285750" indent="-285750" algn="just" defTabSz="790352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of micro-alloying elements on the phase transformation and precipitation kinetics</a:t>
            </a:r>
          </a:p>
          <a:p>
            <a:pPr marL="285750" indent="-285750" algn="just" defTabSz="790352">
              <a:buFont typeface="Courier New" panose="02070309020205020404" pitchFamily="49" charset="0"/>
              <a:buChar char="o"/>
            </a:pPr>
            <a:endParaRPr lang="en-US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790352"/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of the quantitative results </a:t>
            </a:r>
          </a:p>
          <a:p>
            <a:pPr algn="just" defTabSz="790352"/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input parameters for modeling the precipitation kinetics in V micro-alloyed steels, which may lead to improved steel design and performance for automotive applications.</a:t>
            </a:r>
            <a:endParaRPr lang="nl-NL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34868" y="116632"/>
            <a:ext cx="8496944" cy="648072"/>
          </a:xfrm>
        </p:spPr>
        <p:txBody>
          <a:bodyPr/>
          <a:lstStyle/>
          <a:p>
            <a:r>
              <a:rPr lang="en-US" dirty="0"/>
              <a:t>Industrial aim of the </a:t>
            </a:r>
            <a:r>
              <a:rPr lang="en-US" dirty="0" smtClean="0"/>
              <a:t>project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175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1083A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7504" y="1368548"/>
            <a:ext cx="8712969" cy="576128"/>
          </a:xfrm>
          <a:prstGeom prst="rect">
            <a:avLst/>
          </a:prstGeom>
        </p:spPr>
        <p:txBody>
          <a:bodyPr wrap="square" lIns="82876" tIns="41438" rIns="82876" bIns="41438">
            <a:spAutoFit/>
          </a:bodyPr>
          <a:lstStyle/>
          <a:p>
            <a:pPr defTabSz="814226"/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Improve fuel economy and resource efficiency </a:t>
            </a: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</a:t>
            </a:r>
            <a:r>
              <a:rPr lang="en-US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vehicle </a:t>
            </a: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weight </a:t>
            </a:r>
            <a:r>
              <a:rPr lang="en-US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reduction</a:t>
            </a:r>
            <a:endParaRPr lang="en-US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14226"/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Achieve high </a:t>
            </a: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</a:t>
            </a: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ductility</a:t>
            </a: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flange-ability</a:t>
            </a: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chassis and suspension 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parts</a:t>
            </a:r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98015" y="4820916"/>
            <a:ext cx="8666474" cy="360684"/>
          </a:xfrm>
          <a:prstGeom prst="rect">
            <a:avLst/>
          </a:prstGeom>
        </p:spPr>
        <p:txBody>
          <a:bodyPr wrap="square" lIns="82876" tIns="41438" rIns="82876" bIns="41438">
            <a:spAutoFit/>
          </a:bodyPr>
          <a:lstStyle/>
          <a:p>
            <a:pPr defTabSz="814226"/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Conventional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AHSS cannot provide this beneficial combination of properties</a:t>
            </a:r>
            <a:endParaRPr lang="nl-NL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827584" y="2705118"/>
            <a:ext cx="4896546" cy="1909448"/>
            <a:chOff x="611560" y="2816181"/>
            <a:chExt cx="5112569" cy="2545931"/>
          </a:xfrm>
        </p:grpSpPr>
        <p:pic>
          <p:nvPicPr>
            <p:cNvPr id="24" name="Picture 2" descr="https://www.tatasteeleurope.com/static_files/Images/Corporate/Markets/Transport/Automotive/Promotion/Auto-hot%20rolled-AHSS%20FR_RB%20380x380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503" b="10157"/>
            <a:stretch/>
          </p:blipFill>
          <p:spPr bwMode="auto">
            <a:xfrm>
              <a:off x="611560" y="2816181"/>
              <a:ext cx="3619500" cy="25459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5" name="Straight Arrow Connector 24"/>
            <p:cNvCxnSpPr/>
            <p:nvPr/>
          </p:nvCxnSpPr>
          <p:spPr>
            <a:xfrm flipV="1">
              <a:off x="1763688" y="4089148"/>
              <a:ext cx="3960441" cy="70800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lgDash"/>
              <a:tailEnd type="arrow"/>
            </a:ln>
            <a:effectLst/>
          </p:spPr>
        </p:cxnSp>
        <p:sp>
          <p:nvSpPr>
            <p:cNvPr id="26" name="Rectangle 25"/>
            <p:cNvSpPr/>
            <p:nvPr/>
          </p:nvSpPr>
          <p:spPr>
            <a:xfrm>
              <a:off x="1043608" y="4428786"/>
              <a:ext cx="720080" cy="368366"/>
            </a:xfrm>
            <a:prstGeom prst="rect">
              <a:avLst/>
            </a:prstGeom>
            <a:noFill/>
            <a:ln w="25400" cap="flat" cmpd="sng" algn="ctr">
              <a:solidFill>
                <a:srgbClr val="FF0000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79035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760617" y="2917547"/>
            <a:ext cx="2301954" cy="1453429"/>
            <a:chOff x="5760617" y="3099420"/>
            <a:chExt cx="2417900" cy="1937905"/>
          </a:xfrm>
        </p:grpSpPr>
        <p:pic>
          <p:nvPicPr>
            <p:cNvPr id="28" name="Picture 3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124912">
              <a:off x="5823648" y="3305242"/>
              <a:ext cx="2255350" cy="16009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708688"/>
                    </a:outerShdw>
                  </a:effectLst>
                </a14:hiddenEffects>
              </a:ext>
            </a:extLst>
          </p:spPr>
        </p:pic>
        <p:sp>
          <p:nvSpPr>
            <p:cNvPr id="29" name="Rectangle 28"/>
            <p:cNvSpPr/>
            <p:nvPr/>
          </p:nvSpPr>
          <p:spPr>
            <a:xfrm>
              <a:off x="5760617" y="3099420"/>
              <a:ext cx="2417900" cy="1937905"/>
            </a:xfrm>
            <a:prstGeom prst="rect">
              <a:avLst/>
            </a:prstGeom>
            <a:noFill/>
            <a:ln w="25400" cap="flat" cmpd="sng" algn="ctr">
              <a:solidFill>
                <a:srgbClr val="FF0000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79035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0" name="Titel 3"/>
          <p:cNvSpPr txBox="1">
            <a:spLocks/>
          </p:cNvSpPr>
          <p:nvPr/>
        </p:nvSpPr>
        <p:spPr>
          <a:xfrm>
            <a:off x="1" y="152400"/>
            <a:ext cx="9143999" cy="590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r>
              <a:rPr lang="de-DE" altLang="de-DE" dirty="0" err="1"/>
              <a:t>Challenges</a:t>
            </a:r>
            <a:r>
              <a:rPr lang="de-DE" altLang="de-DE" dirty="0"/>
              <a:t> </a:t>
            </a:r>
            <a:r>
              <a:rPr lang="de-DE" altLang="de-DE" dirty="0" err="1"/>
              <a:t>for</a:t>
            </a:r>
            <a:r>
              <a:rPr lang="de-DE" altLang="de-DE" dirty="0"/>
              <a:t> Automotive </a:t>
            </a:r>
            <a:r>
              <a:rPr lang="de-DE" altLang="de-DE" dirty="0" err="1"/>
              <a:t>Industry</a:t>
            </a:r>
            <a:endParaRPr lang="de-DE" altLang="de-DE" dirty="0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571" y="228600"/>
            <a:ext cx="901918" cy="611094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93124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14721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1083A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416516" y="1644098"/>
            <a:ext cx="2443517" cy="1314334"/>
            <a:chOff x="2008071" y="2036595"/>
            <a:chExt cx="2443517" cy="1752445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8074" y="2140598"/>
              <a:ext cx="2305562" cy="1648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450656" y="2775631"/>
              <a:ext cx="1000932" cy="480912"/>
            </a:xfrm>
            <a:prstGeom prst="rect">
              <a:avLst/>
            </a:prstGeom>
          </p:spPr>
          <p:txBody>
            <a:bodyPr wrap="none" lIns="82876" tIns="41438" rIns="82876" bIns="41438">
              <a:spAutoFit/>
            </a:bodyPr>
            <a:lstStyle/>
            <a:p>
              <a:pPr marL="0" marR="0" lvl="0" indent="0" defTabSz="8142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Adobe Gothic Std B" panose="020B0800000000000000" pitchFamily="34" charset="-128"/>
                  <a:cs typeface="Arial" panose="020B0604020202020204" pitchFamily="34" charset="0"/>
                </a:rPr>
                <a:t>strength</a:t>
              </a:r>
              <a:endParaRPr kumimoji="0" lang="nl-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008077" y="2775632"/>
              <a:ext cx="936812" cy="480912"/>
            </a:xfrm>
            <a:prstGeom prst="rect">
              <a:avLst/>
            </a:prstGeom>
          </p:spPr>
          <p:txBody>
            <a:bodyPr wrap="none" lIns="82876" tIns="41438" rIns="82876" bIns="41438">
              <a:spAutoFit/>
            </a:bodyPr>
            <a:lstStyle/>
            <a:p>
              <a:pPr marL="0" marR="0" lvl="0" indent="0" defTabSz="8142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Adobe Gothic Std B" panose="020B0800000000000000" pitchFamily="34" charset="-128"/>
                  <a:cs typeface="Arial" panose="020B0604020202020204" pitchFamily="34" charset="0"/>
                </a:rPr>
                <a:t>ductility</a:t>
              </a:r>
              <a:endParaRPr kumimoji="0" lang="nl-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2008071" y="2036595"/>
              <a:ext cx="0" cy="687724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" name="Straight Arrow Connector 8"/>
            <p:cNvCxnSpPr/>
            <p:nvPr/>
          </p:nvCxnSpPr>
          <p:spPr>
            <a:xfrm>
              <a:off x="4317896" y="2036595"/>
              <a:ext cx="0" cy="687724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sp>
        <p:nvSpPr>
          <p:cNvPr id="10" name="Rectangle 9"/>
          <p:cNvSpPr/>
          <p:nvPr/>
        </p:nvSpPr>
        <p:spPr>
          <a:xfrm>
            <a:off x="218084" y="762000"/>
            <a:ext cx="7234237" cy="1022664"/>
          </a:xfrm>
          <a:prstGeom prst="rect">
            <a:avLst/>
          </a:prstGeom>
        </p:spPr>
        <p:txBody>
          <a:bodyPr lIns="98374" tIns="49187" rIns="98374" bIns="49187">
            <a:spAutoFit/>
          </a:bodyPr>
          <a:lstStyle/>
          <a:p>
            <a:pPr defTabSz="913174">
              <a:lnSpc>
                <a:spcPct val="150000"/>
              </a:lnSpc>
              <a:defRPr/>
            </a:pPr>
            <a:r>
              <a:rPr lang="en-US" sz="20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Nano-Steels</a:t>
            </a:r>
          </a:p>
          <a:p>
            <a:pPr defTabSz="913174">
              <a:lnSpc>
                <a:spcPct val="150000"/>
              </a:lnSpc>
              <a:defRPr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single-phase ferrite structure with nano-precipitates</a:t>
            </a:r>
            <a:endParaRPr lang="el-G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8237" y="3107801"/>
            <a:ext cx="5635178" cy="1006999"/>
          </a:xfrm>
          <a:prstGeom prst="rect">
            <a:avLst/>
          </a:prstGeom>
        </p:spPr>
        <p:txBody>
          <a:bodyPr wrap="none" lIns="82858" tIns="41430" rIns="82858" bIns="41430">
            <a:spAutoFit/>
          </a:bodyPr>
          <a:lstStyle/>
          <a:p>
            <a:pPr defTabSz="913174">
              <a:defRPr/>
            </a:pPr>
            <a:r>
              <a:rPr lang="en-US" sz="20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Vanadium</a:t>
            </a:r>
          </a:p>
          <a:p>
            <a:pPr defTabSz="913174">
              <a:defRPr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suited for strong precipitation strengthening</a:t>
            </a:r>
          </a:p>
          <a:p>
            <a:pPr defTabSz="913174">
              <a:defRPr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alloying </a:t>
            </a: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costs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48237" y="5019191"/>
            <a:ext cx="4511796" cy="619609"/>
          </a:xfrm>
          <a:prstGeom prst="roundRect">
            <a:avLst/>
          </a:prstGeom>
          <a:noFill/>
          <a:ln w="25400" cap="flat" cmpd="sng" algn="ctr">
            <a:noFill/>
            <a:prstDash val="sysDot"/>
          </a:ln>
          <a:effectLst/>
        </p:spPr>
        <p:txBody>
          <a:bodyPr lIns="91360" tIns="45682" rIns="91360" bIns="45682" rtlCol="0" anchor="ctr"/>
          <a:lstStyle/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Study the precipitation &amp; phase transformation kinetics in V-micro-alloyed steels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83882" y="4495800"/>
            <a:ext cx="1569620" cy="369314"/>
          </a:xfrm>
          <a:prstGeom prst="rect">
            <a:avLst/>
          </a:prstGeom>
          <a:solidFill>
            <a:srgbClr val="002060"/>
          </a:solidFill>
          <a:ln>
            <a:solidFill>
              <a:sysClr val="windowText" lastClr="000000"/>
            </a:solidFill>
          </a:ln>
        </p:spPr>
        <p:txBody>
          <a:bodyPr wrap="none" lIns="91420" tIns="45711" rIns="91420" bIns="45711">
            <a:spAutoFit/>
          </a:bodyPr>
          <a:lstStyle/>
          <a:p>
            <a:pPr marL="0" marR="0" lvl="0" indent="0" defTabSz="8142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1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Scientific</a:t>
            </a:r>
            <a:r>
              <a:rPr kumimoji="0" lang="nl-NL" sz="18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i="1" kern="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0" lang="nl-NL" sz="1800" b="0" i="1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endParaRPr kumimoji="0" lang="nl-NL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876253" y="892149"/>
            <a:ext cx="2141883" cy="1958083"/>
            <a:chOff x="6198257" y="910362"/>
            <a:chExt cx="2880320" cy="3094705"/>
          </a:xfrm>
        </p:grpSpPr>
        <p:pic>
          <p:nvPicPr>
            <p:cNvPr id="15" name="Picture 2" descr="D:\cioannidou\Desktop\TEM_UGent\hchv_20min@650\HCHV20min650C_001_SMMAG_x500k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8257" y="910362"/>
              <a:ext cx="2880320" cy="3094705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6" name="Group 15"/>
            <p:cNvGrpSpPr/>
            <p:nvPr/>
          </p:nvGrpSpPr>
          <p:grpSpPr>
            <a:xfrm>
              <a:off x="8316415" y="3451590"/>
              <a:ext cx="762162" cy="553477"/>
              <a:chOff x="2259545" y="4214944"/>
              <a:chExt cx="762162" cy="553477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2259545" y="4214944"/>
                <a:ext cx="762162" cy="553477"/>
              </a:xfrm>
              <a:prstGeom prst="rect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81262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319961" y="4324906"/>
                <a:ext cx="673029" cy="4377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81262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50nm</a:t>
                </a:r>
                <a:endParaRPr kumimoji="0" lang="nl-NL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2398640" y="4324906"/>
                <a:ext cx="464497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</p:grpSp>
      <p:sp>
        <p:nvSpPr>
          <p:cNvPr id="20" name="Right Arrow 19"/>
          <p:cNvSpPr/>
          <p:nvPr/>
        </p:nvSpPr>
        <p:spPr>
          <a:xfrm>
            <a:off x="5565900" y="5251329"/>
            <a:ext cx="504056" cy="131588"/>
          </a:xfrm>
          <a:prstGeom prst="rightArrow">
            <a:avLst/>
          </a:prstGeom>
          <a:noFill/>
          <a:ln w="25400" cap="flat" cmpd="sng" algn="ctr">
            <a:solidFill>
              <a:srgbClr val="00206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256039" y="5147846"/>
            <a:ext cx="9829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neutrons</a:t>
            </a:r>
            <a:endParaRPr kumimoji="0" lang="nl-NL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" name="Titel 3"/>
          <p:cNvSpPr txBox="1">
            <a:spLocks/>
          </p:cNvSpPr>
          <p:nvPr/>
        </p:nvSpPr>
        <p:spPr>
          <a:xfrm>
            <a:off x="1" y="130274"/>
            <a:ext cx="9143999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r>
              <a:rPr lang="de-DE" altLang="de-DE" dirty="0" err="1"/>
              <a:t>Challenges</a:t>
            </a:r>
            <a:r>
              <a:rPr lang="de-DE" altLang="de-DE" dirty="0"/>
              <a:t> </a:t>
            </a:r>
            <a:r>
              <a:rPr lang="de-DE" altLang="de-DE" dirty="0" err="1"/>
              <a:t>for</a:t>
            </a:r>
            <a:r>
              <a:rPr lang="de-DE" altLang="de-DE" dirty="0"/>
              <a:t> Automotive </a:t>
            </a:r>
            <a:r>
              <a:rPr lang="de-DE" altLang="de-DE" dirty="0" err="1"/>
              <a:t>Industry</a:t>
            </a:r>
            <a:endParaRPr lang="de-DE" altLang="de-DE" dirty="0"/>
          </a:p>
        </p:txBody>
      </p:sp>
      <p:sp>
        <p:nvSpPr>
          <p:cNvPr id="23" name="Rectangle 22"/>
          <p:cNvSpPr/>
          <p:nvPr/>
        </p:nvSpPr>
        <p:spPr>
          <a:xfrm>
            <a:off x="5548755" y="4495800"/>
            <a:ext cx="2223645" cy="369314"/>
          </a:xfrm>
          <a:prstGeom prst="rect">
            <a:avLst/>
          </a:prstGeom>
          <a:solidFill>
            <a:srgbClr val="002060"/>
          </a:solidFill>
          <a:ln>
            <a:solidFill>
              <a:sysClr val="windowText" lastClr="000000"/>
            </a:solidFill>
          </a:ln>
        </p:spPr>
        <p:txBody>
          <a:bodyPr wrap="none" lIns="91420" tIns="45711" rIns="91420" bIns="45711">
            <a:spAutoFit/>
          </a:bodyPr>
          <a:lstStyle/>
          <a:p>
            <a:pPr marL="0" marR="0" lvl="0" indent="0" defTabSz="8142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Research Approach</a:t>
            </a:r>
            <a:endParaRPr kumimoji="0" lang="nl-NL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97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1083A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8866" y="1447800"/>
            <a:ext cx="15536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90352"/>
            <a:r>
              <a:rPr lang="en-US" altLang="de-DE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Outline, </a:t>
            </a:r>
            <a:r>
              <a:rPr lang="en-US" altLang="de-DE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ex-situ</a:t>
            </a:r>
            <a:endParaRPr lang="en-US" altLang="de-DE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24989" y="5225895"/>
            <a:ext cx="2852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790352"/>
            <a:r>
              <a:rPr lang="nl-NL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Acta Materialia 181 (2019) 10–24</a:t>
            </a:r>
            <a:endParaRPr lang="nl-NL" sz="1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9552" y="1851519"/>
            <a:ext cx="8103051" cy="3100210"/>
            <a:chOff x="539552" y="1155936"/>
            <a:chExt cx="8103051" cy="310021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30"/>
            <a:stretch/>
          </p:blipFill>
          <p:spPr>
            <a:xfrm>
              <a:off x="539552" y="1155936"/>
              <a:ext cx="8103051" cy="292798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331639" y="2139702"/>
              <a:ext cx="10999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79035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Heat treatment</a:t>
              </a:r>
              <a:endParaRPr kumimoji="0" lang="nl-NL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1475656" y="2067694"/>
              <a:ext cx="144016" cy="144016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>
            <a:xfrm>
              <a:off x="1763688" y="2355726"/>
              <a:ext cx="144016" cy="144016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pic>
          <p:nvPicPr>
            <p:cNvPr id="10" name="Picture 4" descr="Αποτέλεσμα εικόνας για tudelft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368" y="2024367"/>
              <a:ext cx="461472" cy="187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" descr="Αποτέλεσμα εικόνας για isis neutrons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764" t="32676" r="23162" b="33031"/>
            <a:stretch/>
          </p:blipFill>
          <p:spPr bwMode="auto">
            <a:xfrm>
              <a:off x="4605740" y="1537285"/>
              <a:ext cx="398308" cy="195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 descr="Αποτέλεσμα εικόνας για eindhoven university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6368" y="3911690"/>
              <a:ext cx="344456" cy="344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Titel 3"/>
          <p:cNvSpPr txBox="1">
            <a:spLocks/>
          </p:cNvSpPr>
          <p:nvPr/>
        </p:nvSpPr>
        <p:spPr>
          <a:xfrm>
            <a:off x="1" y="511274"/>
            <a:ext cx="9143999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r>
              <a:rPr lang="en-US" altLang="de-DE" sz="3200" dirty="0"/>
              <a:t>Precipitation &amp; phase transformation </a:t>
            </a:r>
            <a:r>
              <a:rPr lang="en-US" altLang="de-DE" sz="3200" dirty="0" smtClean="0"/>
              <a:t>kinetics</a:t>
            </a:r>
          </a:p>
          <a:p>
            <a:r>
              <a:rPr lang="en-US" altLang="de-DE" sz="3200" dirty="0" smtClean="0"/>
              <a:t> </a:t>
            </a:r>
            <a:r>
              <a:rPr lang="en-US" altLang="de-DE" sz="3200" dirty="0"/>
              <a:t>in V-micro-alloyed </a:t>
            </a:r>
            <a:r>
              <a:rPr lang="en-US" altLang="de-DE" sz="3200" dirty="0" smtClean="0"/>
              <a:t>steels</a:t>
            </a:r>
            <a:endParaRPr lang="de-DE" altLang="de-DE" sz="3200" dirty="0"/>
          </a:p>
        </p:txBody>
      </p:sp>
    </p:spTree>
    <p:extLst>
      <p:ext uri="{BB962C8B-B14F-4D97-AF65-F5344CB8AC3E}">
        <p14:creationId xmlns:p14="http://schemas.microsoft.com/office/powerpoint/2010/main" val="4034474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1083A1"/>
              </a:solidFill>
            </a:endParaRPr>
          </a:p>
        </p:txBody>
      </p:sp>
      <p:pic>
        <p:nvPicPr>
          <p:cNvPr id="3" name="Picture 2" descr="D:\cioannidou\Desktop\new article\FIGURES\FIG1\FIG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84" y="3500208"/>
            <a:ext cx="2918288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40"/>
          <p:cNvSpPr txBox="1">
            <a:spLocks noChangeArrowheads="1"/>
          </p:cNvSpPr>
          <p:nvPr/>
        </p:nvSpPr>
        <p:spPr bwMode="auto">
          <a:xfrm>
            <a:off x="467544" y="1447800"/>
            <a:ext cx="3600400" cy="301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5188" tIns="42604" rIns="85188" bIns="42604">
            <a:spAutoFit/>
          </a:bodyPr>
          <a:lstStyle>
            <a:lvl1pPr defTabSz="1006475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1006475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1006475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1006475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1006475" eaLnBrk="0" hangingPunct="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10064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10064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10064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10064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nl-NL" sz="1400" dirty="0">
                <a:solidFill>
                  <a:srgbClr val="000000"/>
                </a:solidFill>
                <a:cs typeface="Arial" panose="020B0604020202020204" pitchFamily="34" charset="0"/>
              </a:rPr>
              <a:t>Chemical composition </a:t>
            </a:r>
            <a:r>
              <a:rPr lang="en-GB" altLang="nl-NL" sz="1400" dirty="0" smtClean="0">
                <a:solidFill>
                  <a:srgbClr val="000000"/>
                </a:solidFill>
                <a:cs typeface="Arial" panose="020B0604020202020204" pitchFamily="34" charset="0"/>
              </a:rPr>
              <a:t>(wt.%), balance </a:t>
            </a:r>
            <a:r>
              <a:rPr lang="en-GB" altLang="nl-NL" sz="1400" dirty="0">
                <a:solidFill>
                  <a:srgbClr val="000000"/>
                </a:solidFill>
                <a:cs typeface="Arial" panose="020B0604020202020204" pitchFamily="34" charset="0"/>
              </a:rPr>
              <a:t>Fe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483122"/>
              </p:ext>
            </p:extLst>
          </p:nvPr>
        </p:nvGraphicFramePr>
        <p:xfrm>
          <a:off x="652278" y="1749284"/>
          <a:ext cx="2355533" cy="905256"/>
        </p:xfrm>
        <a:graphic>
          <a:graphicData uri="http://schemas.openxmlformats.org/drawingml/2006/table">
            <a:tbl>
              <a:tblPr firstRow="1" firstCol="1" bandRow="1"/>
              <a:tblGrid>
                <a:gridCol w="651193">
                  <a:extLst>
                    <a:ext uri="{9D8B030D-6E8A-4147-A177-3AD203B41FA5}"/>
                  </a:extLst>
                </a:gridCol>
                <a:gridCol w="627380">
                  <a:extLst>
                    <a:ext uri="{9D8B030D-6E8A-4147-A177-3AD203B41FA5}"/>
                  </a:extLst>
                </a:gridCol>
                <a:gridCol w="538480">
                  <a:extLst>
                    <a:ext uri="{9D8B030D-6E8A-4147-A177-3AD203B41FA5}"/>
                  </a:extLst>
                </a:gridCol>
                <a:gridCol w="538480">
                  <a:extLst>
                    <a:ext uri="{9D8B030D-6E8A-4147-A177-3AD203B41FA5}"/>
                  </a:extLst>
                </a:gridCol>
              </a:tblGrid>
              <a:tr h="21275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Steel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C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Mn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V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55616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LCLV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0.071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1.84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50313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0.29</a:t>
                      </a:r>
                      <a:endParaRPr lang="nl-NL" sz="12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23100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HCHV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0.135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1.83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50313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0.57</a:t>
                      </a:r>
                      <a:endParaRPr lang="nl-NL" sz="12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6" name="Picture 4" descr="D:\cioannidou\Desktop\new article\FIGURES\FIG4\FIG4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97588"/>
            <a:ext cx="2947461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 rot="5400000">
            <a:off x="1259694" y="3050964"/>
            <a:ext cx="576064" cy="143892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ight Arrow 7"/>
          <p:cNvSpPr/>
          <p:nvPr/>
        </p:nvSpPr>
        <p:spPr>
          <a:xfrm rot="20570165">
            <a:off x="4283969" y="3768868"/>
            <a:ext cx="576064" cy="143892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91680" y="3014331"/>
            <a:ext cx="10150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90352"/>
            <a:r>
              <a:rPr lang="en-GB" altLang="nl-NL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10x10x1mm</a:t>
            </a:r>
            <a:r>
              <a:rPr lang="en-GB" altLang="nl-NL" sz="12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nl-NL" sz="1200" baseline="30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92885" y="3500208"/>
            <a:ext cx="889987" cy="276999"/>
          </a:xfrm>
          <a:prstGeom prst="rect">
            <a:avLst/>
          </a:prstGeom>
          <a:ln>
            <a:solidFill>
              <a:sysClr val="windowText" lastClr="000000"/>
            </a:solidFill>
          </a:ln>
        </p:spPr>
        <p:txBody>
          <a:bodyPr wrap="none">
            <a:spAutoFit/>
          </a:bodyPr>
          <a:lstStyle/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nl-NL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dilatometer</a:t>
            </a:r>
            <a:endParaRPr kumimoji="0" lang="nl-NL" sz="1200" b="0" i="0" u="none" strike="noStrike" kern="0" cap="none" spc="0" normalizeH="0" baseline="3000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76056" y="4112096"/>
            <a:ext cx="374441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790352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C content in HCHV,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stabilizes the austenite </a:t>
            </a:r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delays the onset of phase transformation</a:t>
            </a:r>
          </a:p>
          <a:p>
            <a:pPr marL="285750" indent="-285750" algn="just" defTabSz="790352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can retard ferrite nucleation due to segregation at austenite grain boundaries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203848" y="4436144"/>
            <a:ext cx="379024" cy="1080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 rot="20624554">
            <a:off x="3643999" y="3322701"/>
            <a:ext cx="18521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Phase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transf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precip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detected only at 650</a:t>
            </a:r>
            <a:r>
              <a:rPr kumimoji="0" lang="en-US" sz="12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kumimoji="0" lang="nl-NL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14" name="Titel 3"/>
          <p:cNvSpPr txBox="1">
            <a:spLocks/>
          </p:cNvSpPr>
          <p:nvPr/>
        </p:nvSpPr>
        <p:spPr>
          <a:xfrm>
            <a:off x="1" y="130274"/>
            <a:ext cx="9143999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r>
              <a:rPr lang="en-US" altLang="de-DE" sz="2800" dirty="0"/>
              <a:t>Alloys, heat treatments &amp; phase transformation kinetics</a:t>
            </a: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362718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1083A1"/>
              </a:solidFill>
            </a:endParaRPr>
          </a:p>
        </p:txBody>
      </p:sp>
      <p:pic>
        <p:nvPicPr>
          <p:cNvPr id="3" name="Picture 2" descr="D:\cioannidou\Desktop\Groningen\SANS\pictures\2016\IMG_22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77" y="1921766"/>
            <a:ext cx="2151111" cy="2880000"/>
          </a:xfrm>
          <a:prstGeom prst="rect">
            <a:avLst/>
          </a:prstGeom>
          <a:ln w="28575">
            <a:solidFill>
              <a:srgbClr val="C00000"/>
            </a:solidFill>
            <a:prstDash val="lgDash"/>
            <a:tailEnd type="arrow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D:\cioannidou\Desktop\Groningen\SANS\pictures\2016\IMG_22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86" y="1921766"/>
            <a:ext cx="3855868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1447800"/>
            <a:ext cx="26853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 dilatometry treated samples</a:t>
            </a:r>
            <a:endParaRPr kumimoji="0" lang="nl-NL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337858" y="3145582"/>
            <a:ext cx="576064" cy="0"/>
          </a:xfrm>
          <a:prstGeom prst="straightConnector1">
            <a:avLst/>
          </a:prstGeom>
          <a:noFill/>
          <a:ln w="9525" cap="flat" cmpd="sng" algn="ctr">
            <a:solidFill>
              <a:srgbClr val="FFFF00"/>
            </a:solidFill>
            <a:prstDash val="soli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>
          <a:xfrm flipH="1">
            <a:off x="461121" y="3294921"/>
            <a:ext cx="766611" cy="29936"/>
          </a:xfrm>
          <a:prstGeom prst="straightConnector1">
            <a:avLst/>
          </a:prstGeom>
          <a:noFill/>
          <a:ln w="9525" cap="flat" cmpd="sng" algn="ctr">
            <a:solidFill>
              <a:srgbClr val="FFFF00"/>
            </a:solidFill>
            <a:prstDash val="solid"/>
            <a:tailEnd type="arrow"/>
          </a:ln>
          <a:effectLst/>
        </p:spPr>
      </p:cxnSp>
      <p:sp>
        <p:nvSpPr>
          <p:cNvPr id="8" name="Rectangle 7"/>
          <p:cNvSpPr/>
          <p:nvPr/>
        </p:nvSpPr>
        <p:spPr>
          <a:xfrm>
            <a:off x="7297020" y="2992434"/>
            <a:ext cx="184698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Geneva" charset="0"/>
                <a:cs typeface="Rajdhani Medium"/>
              </a:rPr>
              <a:t>beam size 5x5mm</a:t>
            </a:r>
            <a:r>
              <a:rPr kumimoji="0" lang="en-GB" sz="14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Geneva" charset="0"/>
                <a:cs typeface="Rajdhani Medium"/>
              </a:rPr>
              <a:t>2</a:t>
            </a:r>
          </a:p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0.4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</a:t>
            </a:r>
            <a:r>
              <a:rPr kumimoji="0" lang="el-G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&lt;λ&lt;1.33</a:t>
            </a:r>
            <a:r>
              <a:rPr kumimoji="0" lang="nl-NL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nm</a:t>
            </a:r>
          </a:p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sample </a:t>
            </a:r>
            <a:r>
              <a:rPr kumimoji="0" lang="nl-NL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thickness</a:t>
            </a:r>
            <a:r>
              <a:rPr kumimoji="0" lang="nl-NL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1mm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2400" y="1454206"/>
            <a:ext cx="7889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ex-situ</a:t>
            </a:r>
            <a:endParaRPr kumimoji="0" lang="nl-NL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25690" y="2929558"/>
            <a:ext cx="936104" cy="720080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lgDash"/>
          </a:ln>
          <a:effectLst/>
        </p:spPr>
        <p:txBody>
          <a:bodyPr rtlCol="0" anchor="ctr"/>
          <a:lstStyle/>
          <a:p>
            <a:pPr marL="0" marR="0" lvl="0" indent="0" algn="ctr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" name="Straight Arrow Connector 10"/>
          <p:cNvCxnSpPr>
            <a:stCxn id="10" idx="3"/>
            <a:endCxn id="3" idx="1"/>
          </p:cNvCxnSpPr>
          <p:nvPr/>
        </p:nvCxnSpPr>
        <p:spPr>
          <a:xfrm>
            <a:off x="2761794" y="3289598"/>
            <a:ext cx="2251383" cy="72168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lgDash"/>
            <a:tailEnd type="arrow"/>
          </a:ln>
          <a:effectLst/>
        </p:spPr>
      </p:cxn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036" y="4874094"/>
            <a:ext cx="1258924" cy="303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el 3"/>
          <p:cNvSpPr txBox="1">
            <a:spLocks/>
          </p:cNvSpPr>
          <p:nvPr/>
        </p:nvSpPr>
        <p:spPr>
          <a:xfrm>
            <a:off x="1" y="130274"/>
            <a:ext cx="9143999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r>
              <a:rPr lang="en-US" altLang="de-DE" dirty="0"/>
              <a:t>SANS - Precipitation kinetics</a:t>
            </a:r>
            <a:endParaRPr lang="de-DE" altLang="de-DE" dirty="0"/>
          </a:p>
        </p:txBody>
      </p:sp>
      <p:sp>
        <p:nvSpPr>
          <p:cNvPr id="14" name="Rectangle 13"/>
          <p:cNvSpPr/>
          <p:nvPr/>
        </p:nvSpPr>
        <p:spPr>
          <a:xfrm>
            <a:off x="377303" y="4876800"/>
            <a:ext cx="8418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90352"/>
            <a:r>
              <a:rPr lang="en-GB" sz="1200" dirty="0" smtClean="0">
                <a:solidFill>
                  <a:srgbClr val="002060"/>
                </a:solidFill>
                <a:latin typeface="Times New Roman" panose="02020603050405020304" pitchFamily="18" charset="0"/>
                <a:ea typeface="Geneva" charset="0"/>
                <a:cs typeface="Times New Roman" panose="02020603050405020304" pitchFamily="18" charset="0"/>
              </a:rPr>
              <a:t>LARMOR</a:t>
            </a:r>
            <a:endParaRPr lang="nl-NL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90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1083A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5496" y="1752600"/>
            <a:ext cx="3079549" cy="2124016"/>
            <a:chOff x="395536" y="1275605"/>
            <a:chExt cx="3079549" cy="2124016"/>
          </a:xfrm>
        </p:grpSpPr>
        <p:grpSp>
          <p:nvGrpSpPr>
            <p:cNvPr id="4" name="Group 3"/>
            <p:cNvGrpSpPr/>
            <p:nvPr/>
          </p:nvGrpSpPr>
          <p:grpSpPr>
            <a:xfrm>
              <a:off x="395536" y="1635646"/>
              <a:ext cx="3079549" cy="1763975"/>
              <a:chOff x="395536" y="1635646"/>
              <a:chExt cx="3079549" cy="1763975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396"/>
              <a:stretch/>
            </p:blipFill>
            <p:spPr>
              <a:xfrm>
                <a:off x="395536" y="1684866"/>
                <a:ext cx="3079549" cy="1714755"/>
              </a:xfrm>
              <a:prstGeom prst="rect">
                <a:avLst/>
              </a:prstGeom>
            </p:spPr>
          </p:pic>
          <p:sp>
            <p:nvSpPr>
              <p:cNvPr id="7" name="Rectangle 6"/>
              <p:cNvSpPr/>
              <p:nvPr/>
            </p:nvSpPr>
            <p:spPr>
              <a:xfrm>
                <a:off x="2339752" y="1635646"/>
                <a:ext cx="792087" cy="792088"/>
              </a:xfrm>
              <a:prstGeom prst="rect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lg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9035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2184144" y="1275605"/>
              <a:ext cx="84029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79035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2D pattern</a:t>
              </a:r>
              <a:endParaRPr kumimoji="0" lang="nl-NL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3427314" y="2906450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90352"/>
            <a:r>
              <a:rPr lang="en-US" altLang="de-D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1D</a:t>
            </a:r>
            <a:endParaRPr lang="nl-NL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2987824" y="3264769"/>
            <a:ext cx="461963" cy="108012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7903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067944" y="1912667"/>
            <a:ext cx="4920290" cy="2812215"/>
            <a:chOff x="4067944" y="1435672"/>
            <a:chExt cx="4920290" cy="2812215"/>
          </a:xfrm>
        </p:grpSpPr>
        <p:grpSp>
          <p:nvGrpSpPr>
            <p:cNvPr id="11" name="Group 10"/>
            <p:cNvGrpSpPr/>
            <p:nvPr/>
          </p:nvGrpSpPr>
          <p:grpSpPr>
            <a:xfrm>
              <a:off x="4067944" y="1435672"/>
              <a:ext cx="4920290" cy="2812215"/>
              <a:chOff x="4447654" y="1400960"/>
              <a:chExt cx="4323010" cy="2470837"/>
            </a:xfrm>
          </p:grpSpPr>
          <p:pic>
            <p:nvPicPr>
              <p:cNvPr id="16" name="Picture 2" descr="D:\cioannidou\Desktop\new article\FIGURES\FIG6\FIG 6.tif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3735"/>
              <a:stretch/>
            </p:blipFill>
            <p:spPr bwMode="auto">
              <a:xfrm>
                <a:off x="4447654" y="1400960"/>
                <a:ext cx="4323010" cy="19986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2" descr="D:\cioannidou\Desktop\new article\FIGURES\FIG6\FIG 6.tif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6575"/>
              <a:stretch/>
            </p:blipFill>
            <p:spPr bwMode="auto">
              <a:xfrm>
                <a:off x="4447654" y="3291830"/>
                <a:ext cx="4323010" cy="57996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2" name="Straight Arrow Connector 11"/>
            <p:cNvCxnSpPr/>
            <p:nvPr/>
          </p:nvCxnSpPr>
          <p:spPr>
            <a:xfrm flipV="1">
              <a:off x="6228184" y="2706454"/>
              <a:ext cx="0" cy="729392"/>
            </a:xfrm>
            <a:prstGeom prst="straightConnector1">
              <a:avLst/>
            </a:prstGeom>
            <a:noFill/>
            <a:ln w="9525" cap="flat" cmpd="sng" algn="ctr">
              <a:solidFill>
                <a:srgbClr val="00CCFF"/>
              </a:solidFill>
              <a:prstDash val="solid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>
            <a:xfrm flipV="1">
              <a:off x="8244408" y="2787774"/>
              <a:ext cx="0" cy="729392"/>
            </a:xfrm>
            <a:prstGeom prst="straightConnector1">
              <a:avLst/>
            </a:prstGeom>
            <a:noFill/>
            <a:ln w="9525" cap="flat" cmpd="sng" algn="ctr">
              <a:solidFill>
                <a:srgbClr val="00CCFF"/>
              </a:solidFill>
              <a:prstDash val="solid"/>
              <a:tailEnd type="arrow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>
            <a:xfrm>
              <a:off x="5364088" y="1977062"/>
              <a:ext cx="0" cy="729392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>
            <a:xfrm>
              <a:off x="7380312" y="2031690"/>
              <a:ext cx="0" cy="729392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</p:grpSp>
      <p:sp>
        <p:nvSpPr>
          <p:cNvPr id="18" name="Titel 3"/>
          <p:cNvSpPr txBox="1">
            <a:spLocks/>
          </p:cNvSpPr>
          <p:nvPr/>
        </p:nvSpPr>
        <p:spPr>
          <a:xfrm>
            <a:off x="1" y="130274"/>
            <a:ext cx="9143999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r>
              <a:rPr lang="en-US" altLang="de-DE" dirty="0"/>
              <a:t>SANS - Precipitation kinetics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557776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8</a:t>
            </a:fld>
            <a:endParaRPr lang="en-US" dirty="0">
              <a:solidFill>
                <a:srgbClr val="1083A1"/>
              </a:solidFill>
            </a:endParaRPr>
          </a:p>
        </p:txBody>
      </p:sp>
      <p:pic>
        <p:nvPicPr>
          <p:cNvPr id="4" name="Picture 3" descr="D:\cioannidou\Desktop\new article\FIGURES\FIG11\FIG 1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971" y="1654119"/>
            <a:ext cx="2107746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59068" y="1222071"/>
            <a:ext cx="25795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90352"/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TEM, spherical ellipsoidal precipitates</a:t>
            </a:r>
          </a:p>
          <a:p>
            <a:pPr algn="ctr" defTabSz="790352"/>
            <a:r>
              <a:rPr lang="en-GB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Interphase precipitation</a:t>
            </a:r>
            <a:endParaRPr lang="nl-NL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ÎÏÎ¿ÏÎ­Î»ÎµÏÎ¼Î± ÎµÎ¹ÎºÏÎ½Î±Ï Î³Î¹Î± tu gh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294" y="1654119"/>
            <a:ext cx="397023" cy="359922"/>
          </a:xfrm>
          <a:prstGeom prst="rect">
            <a:avLst/>
          </a:prstGeom>
          <a:solidFill>
            <a:sysClr val="window" lastClr="FFFFFF"/>
          </a:solidFill>
          <a:extLst/>
        </p:spPr>
      </p:pic>
      <p:pic>
        <p:nvPicPr>
          <p:cNvPr id="7" name="Picture 6" descr="https://www.rug.nl/research/zernike/logo/vertical_logo/red/png/rug_zernike_institute_logoenv_rood_rg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40" y="2137688"/>
            <a:ext cx="383977" cy="561338"/>
          </a:xfrm>
          <a:prstGeom prst="rect">
            <a:avLst/>
          </a:prstGeom>
          <a:solidFill>
            <a:sysClr val="window" lastClr="FFFFFF"/>
          </a:solidFill>
          <a:extLst/>
        </p:spPr>
      </p:pic>
      <p:sp>
        <p:nvSpPr>
          <p:cNvPr id="8" name="Rectangle 7"/>
          <p:cNvSpPr/>
          <p:nvPr/>
        </p:nvSpPr>
        <p:spPr>
          <a:xfrm>
            <a:off x="1522573" y="3526327"/>
            <a:ext cx="22525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90352"/>
            <a:r>
              <a:rPr lang="en-GB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Interphase/Random precipitation </a:t>
            </a:r>
            <a:endParaRPr lang="nl-NL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971" y="3767287"/>
            <a:ext cx="2107746" cy="1716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4986952" y="1961947"/>
            <a:ext cx="3153575" cy="2644499"/>
            <a:chOff x="4298745" y="1724264"/>
            <a:chExt cx="2047160" cy="1716691"/>
          </a:xfrm>
        </p:grpSpPr>
        <p:pic>
          <p:nvPicPr>
            <p:cNvPr id="11" name="Picture 4" descr="D:\cioannidou\Desktop\new article\FIGURES\FIG8\FIG 8 old.tif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6470"/>
            <a:stretch/>
          </p:blipFill>
          <p:spPr bwMode="auto">
            <a:xfrm>
              <a:off x="4298745" y="1724264"/>
              <a:ext cx="2047160" cy="14484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D:\cioannidou\Desktop\new article\FIGURES\FIG8\FIG 8 old.tif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925"/>
            <a:stretch/>
          </p:blipFill>
          <p:spPr bwMode="auto">
            <a:xfrm>
              <a:off x="4298745" y="3135305"/>
              <a:ext cx="2047160" cy="305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D:\cioannidou\Desktop\new article\FIGURES\FIG8\FIG 8 old.tif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76" t="61044" r="73145" b="36118"/>
            <a:stretch/>
          </p:blipFill>
          <p:spPr bwMode="auto">
            <a:xfrm>
              <a:off x="4727510" y="3077338"/>
              <a:ext cx="106017" cy="1225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4355976" y="3003798"/>
              <a:ext cx="216024" cy="168952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9035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Titel 3"/>
          <p:cNvSpPr txBox="1">
            <a:spLocks/>
          </p:cNvSpPr>
          <p:nvPr/>
        </p:nvSpPr>
        <p:spPr>
          <a:xfrm>
            <a:off x="1" y="130274"/>
            <a:ext cx="9143999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r>
              <a:rPr lang="en-US" altLang="de-DE" dirty="0"/>
              <a:t>SANS - Precipitation kinetics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79896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98B44-967E-8245-812C-7C1BE353B252}" type="slidenum">
              <a:rPr lang="en-US" smtClean="0">
                <a:solidFill>
                  <a:srgbClr val="1083A1"/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1083A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14760" y="2150865"/>
            <a:ext cx="3153600" cy="2558265"/>
            <a:chOff x="4572000" y="1325811"/>
            <a:chExt cx="3153600" cy="2558265"/>
          </a:xfrm>
        </p:grpSpPr>
        <p:pic>
          <p:nvPicPr>
            <p:cNvPr id="4" name="Picture 4" descr="D:\cioannidou\Desktop\new article\FIGURES\FIG8\FIG 8 old.t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374" b="36680"/>
            <a:stretch/>
          </p:blipFill>
          <p:spPr bwMode="auto">
            <a:xfrm>
              <a:off x="4572000" y="1325811"/>
              <a:ext cx="3153600" cy="2125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 descr="D:\cioannidou\Desktop\new article\FIGURES\FIG8\FIG 8 old.t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925"/>
            <a:stretch/>
          </p:blipFill>
          <p:spPr bwMode="auto">
            <a:xfrm>
              <a:off x="4572000" y="3413233"/>
              <a:ext cx="3153575" cy="4708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4644008" y="3432502"/>
              <a:ext cx="720080" cy="75352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9035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716015" y="3291830"/>
              <a:ext cx="591155" cy="140672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9035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27584" y="4980801"/>
            <a:ext cx="24485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90352"/>
            <a:r>
              <a:rPr lang="en-GB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precipitates in the HCHV steel</a:t>
            </a:r>
            <a:endParaRPr lang="nl-NL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004048" y="1977991"/>
            <a:ext cx="3153600" cy="2731139"/>
            <a:chOff x="4466400" y="1300040"/>
            <a:chExt cx="3153600" cy="2731139"/>
          </a:xfrm>
        </p:grpSpPr>
        <p:grpSp>
          <p:nvGrpSpPr>
            <p:cNvPr id="10" name="Group 9"/>
            <p:cNvGrpSpPr/>
            <p:nvPr/>
          </p:nvGrpSpPr>
          <p:grpSpPr>
            <a:xfrm>
              <a:off x="4466400" y="1467196"/>
              <a:ext cx="3153600" cy="2563983"/>
              <a:chOff x="4466400" y="1467196"/>
              <a:chExt cx="3153600" cy="2563983"/>
            </a:xfrm>
          </p:grpSpPr>
          <p:pic>
            <p:nvPicPr>
              <p:cNvPr id="12" name="Picture 4" descr="D:\cioannidou\Desktop\new article\FIGURES\FIG8\FIG 8 old.tif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1472"/>
              <a:stretch/>
            </p:blipFill>
            <p:spPr bwMode="auto">
              <a:xfrm>
                <a:off x="4466400" y="1467196"/>
                <a:ext cx="3153600" cy="256398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5148064" y="1467196"/>
                <a:ext cx="144016" cy="16845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9035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6228184" y="1300040"/>
              <a:ext cx="325016" cy="19159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9035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Titel 3"/>
          <p:cNvSpPr txBox="1">
            <a:spLocks/>
          </p:cNvSpPr>
          <p:nvPr/>
        </p:nvSpPr>
        <p:spPr>
          <a:xfrm>
            <a:off x="0" y="130274"/>
            <a:ext cx="9143999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>
                <a:latin typeface="Calibri Light" panose="020F0302020204030204" pitchFamily="34" charset="0"/>
                <a:ea typeface="Geneva" charset="0"/>
                <a:cs typeface="Calibri Light" panose="020F0302020204030204" pitchFamily="34" charset="0"/>
              </a:defRPr>
            </a:lvl1pPr>
            <a:lvl2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2pPr>
            <a:lvl3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3pPr>
            <a:lvl4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4pPr>
            <a:lvl5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5pPr>
            <a:lvl6pPr marL="4572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6pPr>
            <a:lvl7pPr marL="9144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7pPr>
            <a:lvl8pPr marL="13716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8pPr>
            <a:lvl9pPr marL="1828800"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000">
                <a:latin typeface="Rajdhani Light" charset="0"/>
                <a:ea typeface="Geneva" charset="0"/>
              </a:defRPr>
            </a:lvl9pPr>
          </a:lstStyle>
          <a:p>
            <a:r>
              <a:rPr lang="en-US" altLang="de-DE" dirty="0"/>
              <a:t>SANS - Precipitation kinetics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79224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2i-001 PPT template">
  <a:themeElements>
    <a:clrScheme name="Custom 40">
      <a:dk1>
        <a:srgbClr val="1083A1"/>
      </a:dk1>
      <a:lt1>
        <a:sysClr val="window" lastClr="FFFFFF"/>
      </a:lt1>
      <a:dk2>
        <a:srgbClr val="032C6B"/>
      </a:dk2>
      <a:lt2>
        <a:srgbClr val="D4D5D7"/>
      </a:lt2>
      <a:accent1>
        <a:srgbClr val="E30079"/>
      </a:accent1>
      <a:accent2>
        <a:srgbClr val="14A4E6"/>
      </a:accent2>
      <a:accent3>
        <a:srgbClr val="7CC130"/>
      </a:accent3>
      <a:accent4>
        <a:srgbClr val="6B6D6F"/>
      </a:accent4>
      <a:accent5>
        <a:srgbClr val="E9EAEC"/>
      </a:accent5>
      <a:accent6>
        <a:srgbClr val="1083A1"/>
      </a:accent6>
      <a:hlink>
        <a:srgbClr val="032C6B"/>
      </a:hlink>
      <a:folHlink>
        <a:srgbClr val="6B6D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miter lim="800000"/>
          <a:headEnd/>
          <a:tailEnd/>
        </a:ln>
      </a:spPr>
      <a:bodyPr tIns="72000" bIns="72000">
        <a:spAutoFit/>
      </a:bodyPr>
      <a:lstStyle>
        <a:defPPr>
          <a:defRPr sz="1400">
            <a:solidFill>
              <a:schemeClr val="bg1"/>
            </a:solidFill>
            <a:latin typeface="Rajdhani"/>
            <a:cs typeface="Rajdhani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500" dirty="0" smtClean="0">
            <a:latin typeface="Rajdhani"/>
            <a:cs typeface="Rajdhani"/>
          </a:defRPr>
        </a:defPPr>
      </a:lstStyle>
    </a:txDef>
  </a:objectDefaults>
  <a:extraClrSchemeLst/>
</a:theme>
</file>

<file path=ppt/theme/themeOverride1.xml><?xml version="1.0" encoding="utf-8"?>
<a:themeOverride xmlns:a="http://schemas.openxmlformats.org/drawingml/2006/main">
  <a:clrScheme name="Custom 40">
    <a:dk1>
      <a:srgbClr val="1083A1"/>
    </a:dk1>
    <a:lt1>
      <a:sysClr val="window" lastClr="FFFFFF"/>
    </a:lt1>
    <a:dk2>
      <a:srgbClr val="032C6B"/>
    </a:dk2>
    <a:lt2>
      <a:srgbClr val="D4D5D7"/>
    </a:lt2>
    <a:accent1>
      <a:srgbClr val="E30079"/>
    </a:accent1>
    <a:accent2>
      <a:srgbClr val="14A4E6"/>
    </a:accent2>
    <a:accent3>
      <a:srgbClr val="7CC130"/>
    </a:accent3>
    <a:accent4>
      <a:srgbClr val="6B6D6F"/>
    </a:accent4>
    <a:accent5>
      <a:srgbClr val="E9EAEC"/>
    </a:accent5>
    <a:accent6>
      <a:srgbClr val="1083A1"/>
    </a:accent6>
    <a:hlink>
      <a:srgbClr val="032C6B"/>
    </a:hlink>
    <a:folHlink>
      <a:srgbClr val="6B6D6F"/>
    </a:folHlink>
  </a:clrScheme>
</a:themeOverride>
</file>

<file path=ppt/theme/themeOverride2.xml><?xml version="1.0" encoding="utf-8"?>
<a:themeOverride xmlns:a="http://schemas.openxmlformats.org/drawingml/2006/main">
  <a:clrScheme name="Custom 40">
    <a:dk1>
      <a:srgbClr val="1083A1"/>
    </a:dk1>
    <a:lt1>
      <a:sysClr val="window" lastClr="FFFFFF"/>
    </a:lt1>
    <a:dk2>
      <a:srgbClr val="032C6B"/>
    </a:dk2>
    <a:lt2>
      <a:srgbClr val="D4D5D7"/>
    </a:lt2>
    <a:accent1>
      <a:srgbClr val="E30079"/>
    </a:accent1>
    <a:accent2>
      <a:srgbClr val="14A4E6"/>
    </a:accent2>
    <a:accent3>
      <a:srgbClr val="7CC130"/>
    </a:accent3>
    <a:accent4>
      <a:srgbClr val="6B6D6F"/>
    </a:accent4>
    <a:accent5>
      <a:srgbClr val="E9EAEC"/>
    </a:accent5>
    <a:accent6>
      <a:srgbClr val="1083A1"/>
    </a:accent6>
    <a:hlink>
      <a:srgbClr val="032C6B"/>
    </a:hlink>
    <a:folHlink>
      <a:srgbClr val="6B6D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742</Words>
  <Application>Microsoft Office PowerPoint</Application>
  <PresentationFormat>On-screen Show (4:3)</PresentationFormat>
  <Paragraphs>163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M2i-001 PPT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Industrial aim of the project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Chrysoula Ioannidou - 3ME</dc:creator>
  <cp:lastModifiedBy>Chrysoula Ioannidou</cp:lastModifiedBy>
  <cp:revision>35</cp:revision>
  <dcterms:created xsi:type="dcterms:W3CDTF">2006-08-16T00:00:00Z</dcterms:created>
  <dcterms:modified xsi:type="dcterms:W3CDTF">2019-12-02T15:08:55Z</dcterms:modified>
</cp:coreProperties>
</file>